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4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265" r:id="rId21"/>
    <p:sldId id="266" r:id="rId22"/>
    <p:sldId id="336" r:id="rId23"/>
    <p:sldId id="337" r:id="rId24"/>
    <p:sldId id="338" r:id="rId25"/>
    <p:sldId id="268" r:id="rId26"/>
    <p:sldId id="309" r:id="rId27"/>
    <p:sldId id="310" r:id="rId28"/>
    <p:sldId id="308" r:id="rId29"/>
    <p:sldId id="311" r:id="rId30"/>
    <p:sldId id="312" r:id="rId31"/>
    <p:sldId id="314" r:id="rId32"/>
    <p:sldId id="313" r:id="rId33"/>
    <p:sldId id="319" r:id="rId34"/>
    <p:sldId id="315" r:id="rId35"/>
    <p:sldId id="316" r:id="rId36"/>
    <p:sldId id="317" r:id="rId37"/>
    <p:sldId id="318" r:id="rId38"/>
    <p:sldId id="320" r:id="rId39"/>
    <p:sldId id="321" r:id="rId40"/>
    <p:sldId id="300" r:id="rId41"/>
    <p:sldId id="301" r:id="rId42"/>
    <p:sldId id="302" r:id="rId43"/>
    <p:sldId id="322" r:id="rId44"/>
    <p:sldId id="323" r:id="rId45"/>
    <p:sldId id="305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4388556" y="2396441"/>
            <a:ext cx="3414824" cy="1741247"/>
            <a:chOff x="3057330" y="241152"/>
            <a:chExt cx="3414823" cy="1741246"/>
          </a:xfrm>
        </p:grpSpPr>
        <p:sp>
          <p:nvSpPr>
            <p:cNvPr id="337" name="TextBox 5"/>
            <p:cNvSpPr txBox="1"/>
            <p:nvPr/>
          </p:nvSpPr>
          <p:spPr>
            <a:xfrm>
              <a:off x="3057330" y="241152"/>
              <a:ext cx="3414823" cy="156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KH</a:t>
              </a: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MALL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 rot="16200000">
              <a:off x="4722549" y="666492"/>
              <a:ext cx="84386" cy="25474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9D6555-8339-49D1-AF66-A45E0C37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08" y="932171"/>
            <a:ext cx="1842052" cy="5942105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2-1) member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257ED-EFF5-4439-A430-D7C1C904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447" y="933448"/>
            <a:ext cx="441069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62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2-2) board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F1ED-0B0D-4C37-8094-297CE06D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531" y="932171"/>
            <a:ext cx="3010320" cy="4906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70853-1461-4320-A7B8-578D1E1F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47" y="932171"/>
            <a:ext cx="2058322" cy="5910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EFFB9A-AEF0-4FF0-AFE4-3E1A3754B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69" y="1889029"/>
            <a:ext cx="214342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28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2-3) file	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59034-EA1B-49B3-BE8F-B50E2C5D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51" y="928459"/>
            <a:ext cx="2019582" cy="5896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BAAC7D-490B-484D-86EA-3BF672030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712" y="923922"/>
            <a:ext cx="225774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327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2-4) </a:t>
            </a:r>
            <a:r>
              <a:rPr lang="en-US" dirty="0" err="1"/>
              <a:t>mvcboard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E480B-AB5A-42BA-9896-5E2711DB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94" y="925387"/>
            <a:ext cx="1803968" cy="5920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E853F-BEBF-4D04-86CD-CDB9BDAB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42" y="925387"/>
            <a:ext cx="3120115" cy="59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15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3. </a:t>
            </a:r>
            <a:r>
              <a:rPr lang="en-US" dirty="0" err="1"/>
              <a:t>LogFilter</a:t>
            </a:r>
            <a:r>
              <a:rPr lang="en-US" dirty="0"/>
              <a:t>, </a:t>
            </a:r>
            <a:r>
              <a:rPr lang="ko-KR" altLang="en-US" dirty="0"/>
              <a:t>로그인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A11E9-ABAE-47E9-AC31-7D6A163A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9" y="1372244"/>
            <a:ext cx="4848902" cy="4553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B906DD-0A19-48AB-B6F5-212ECE30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8" y="1252419"/>
            <a:ext cx="562053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324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4. Controller	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7983B6-C8B1-46D1-945A-CE993535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66" y="1933043"/>
            <a:ext cx="3667125" cy="361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8931A-365F-452C-856B-5CE4935A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33" y="1933043"/>
            <a:ext cx="3657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64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5. </a:t>
            </a:r>
            <a:r>
              <a:rPr lang="en-US" dirty="0" err="1"/>
              <a:t>JSFunction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E2F27-5CE0-4E4F-A18A-4B4EAA01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74" y="2476367"/>
            <a:ext cx="417253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32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6. </a:t>
            </a:r>
            <a:r>
              <a:rPr lang="ko-KR" altLang="en-US" dirty="0"/>
              <a:t>채팅 서버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F4B7B-B78D-49D5-998C-94D6E216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8" y="1338373"/>
            <a:ext cx="307700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92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7. </a:t>
            </a:r>
            <a:r>
              <a:rPr lang="ko-KR" altLang="en-US" dirty="0"/>
              <a:t>게시판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45D58-AC43-4E31-9912-CD4B8807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" y="2114897"/>
            <a:ext cx="12192000" cy="15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20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8. </a:t>
            </a:r>
            <a:r>
              <a:rPr lang="ko-KR" altLang="en-US" dirty="0"/>
              <a:t>상품 관련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68F63-8487-4805-8F80-1EBFB1AC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78" y="932170"/>
            <a:ext cx="6811618" cy="5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775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그룹"/>
          <p:cNvGrpSpPr/>
          <p:nvPr/>
        </p:nvGrpSpPr>
        <p:grpSpPr>
          <a:xfrm>
            <a:off x="406322" y="3122503"/>
            <a:ext cx="4177326" cy="1691647"/>
            <a:chOff x="0" y="0"/>
            <a:chExt cx="4177325" cy="1691646"/>
          </a:xfrm>
        </p:grpSpPr>
        <p:pic>
          <p:nvPicPr>
            <p:cNvPr id="34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77326" cy="1691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이미지" descr="이미지"/>
            <p:cNvPicPr>
              <a:picLocks noChangeAspect="1"/>
            </p:cNvPicPr>
            <p:nvPr/>
          </p:nvPicPr>
          <p:blipFill>
            <a:blip r:embed="rId2"/>
            <a:srcRect l="43722" t="80320" r="49018" b="7862"/>
            <a:stretch>
              <a:fillRect/>
            </a:stretch>
          </p:blipFill>
          <p:spPr>
            <a:xfrm>
              <a:off x="1933867" y="903108"/>
              <a:ext cx="513225" cy="338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1"/>
            <a:ext cx="12226067" cy="97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49930" y="6403998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46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47" name="프로그래밍 관련 프로젝트 개발 경험이 없어…"/>
          <p:cNvSpPr txBox="1"/>
          <p:nvPr/>
        </p:nvSpPr>
        <p:spPr>
          <a:xfrm>
            <a:off x="5133256" y="2671247"/>
            <a:ext cx="698398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프로그래밍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경험이</a:t>
            </a:r>
            <a:r>
              <a:rPr dirty="0"/>
              <a:t> </a:t>
            </a:r>
            <a:r>
              <a:rPr lang="ko-KR" altLang="en-US" dirty="0"/>
              <a:t>적</a:t>
            </a:r>
            <a:r>
              <a:rPr dirty="0"/>
              <a:t>어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dirty="0" err="1"/>
              <a:t>JAVA언어와</a:t>
            </a:r>
            <a:r>
              <a:rPr lang="en-US" dirty="0"/>
              <a:t> JSP, Oracle,</a:t>
            </a:r>
            <a:r>
              <a:rPr dirty="0"/>
              <a:t> Eclipse </a:t>
            </a:r>
            <a:r>
              <a:rPr dirty="0" err="1"/>
              <a:t>IDE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활용하여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을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구현함으로써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해당 언어들을 더 완벽히 이해하고 사용하는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개발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능력을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키우고자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한다</a:t>
            </a: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단순한</a:t>
            </a:r>
            <a:r>
              <a:rPr dirty="0"/>
              <a:t> </a:t>
            </a:r>
            <a:r>
              <a:rPr lang="ko-KR" altLang="en-US" dirty="0"/>
              <a:t>메뉴와</a:t>
            </a:r>
            <a:r>
              <a:rPr dirty="0"/>
              <a:t> </a:t>
            </a:r>
            <a:r>
              <a:rPr lang="ko-KR" altLang="en-US" dirty="0"/>
              <a:t>기본이 되는 기능들을 추가해</a:t>
            </a:r>
            <a:r>
              <a:rPr dirty="0"/>
              <a:t> </a:t>
            </a:r>
            <a:r>
              <a:rPr dirty="0" err="1"/>
              <a:t>누구나</a:t>
            </a:r>
            <a:r>
              <a:rPr dirty="0"/>
              <a:t> </a:t>
            </a:r>
            <a:r>
              <a:rPr lang="ko-KR" altLang="en-US" dirty="0"/>
              <a:t>간편하게 이용할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dirty="0"/>
              <a:t>을 </a:t>
            </a:r>
            <a:r>
              <a:rPr sz="2000" dirty="0" err="1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개발</a:t>
            </a:r>
            <a:r>
              <a:rPr dirty="0" err="1"/>
              <a:t>하고자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 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406322" y="2292398"/>
            <a:ext cx="3815034" cy="800215"/>
            <a:chOff x="2478" y="-1"/>
            <a:chExt cx="3045664" cy="800213"/>
          </a:xfrm>
        </p:grpSpPr>
        <p:sp>
          <p:nvSpPr>
            <p:cNvPr id="348" name="노현정, 박용희"/>
            <p:cNvSpPr txBox="1"/>
            <p:nvPr/>
          </p:nvSpPr>
          <p:spPr>
            <a:xfrm>
              <a:off x="685962" y="259364"/>
              <a:ext cx="2362180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0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김승현</a:t>
              </a:r>
              <a:r>
                <a:rPr dirty="0"/>
                <a:t>, </a:t>
              </a:r>
              <a:r>
                <a:rPr lang="ko-KR" altLang="en-US" dirty="0"/>
                <a:t>김태형</a:t>
              </a:r>
              <a:r>
                <a:rPr lang="en-US" altLang="ko-KR" dirty="0"/>
                <a:t>, </a:t>
              </a:r>
              <a:r>
                <a:rPr dirty="0" err="1"/>
                <a:t>박용희</a:t>
              </a:r>
              <a:endParaRPr dirty="0"/>
            </a:p>
          </p:txBody>
        </p:sp>
        <p:sp>
          <p:nvSpPr>
            <p:cNvPr id="349" name="2조"/>
            <p:cNvSpPr txBox="1"/>
            <p:nvPr/>
          </p:nvSpPr>
          <p:spPr>
            <a:xfrm>
              <a:off x="2478" y="-1"/>
              <a:ext cx="957950" cy="800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46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dirty="0"/>
                <a:t>1</a:t>
              </a:r>
              <a:r>
                <a:rPr dirty="0"/>
                <a:t>조</a:t>
              </a:r>
            </a:p>
          </p:txBody>
        </p:sp>
      </p:grpSp>
      <p:sp>
        <p:nvSpPr>
          <p:cNvPr id="351" name="선"/>
          <p:cNvSpPr/>
          <p:nvPr/>
        </p:nvSpPr>
        <p:spPr>
          <a:xfrm flipV="1">
            <a:off x="4749296" y="1366113"/>
            <a:ext cx="5" cy="4555906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D163B-134F-4C96-A1C0-D9A3EF6C3DEC}"/>
              </a:ext>
            </a:extLst>
          </p:cNvPr>
          <p:cNvGrpSpPr/>
          <p:nvPr/>
        </p:nvGrpSpPr>
        <p:grpSpPr>
          <a:xfrm>
            <a:off x="241294" y="3229571"/>
            <a:ext cx="1237134" cy="591675"/>
            <a:chOff x="5477435" y="1535342"/>
            <a:chExt cx="1237134" cy="591675"/>
          </a:xfrm>
        </p:grpSpPr>
        <p:sp>
          <p:nvSpPr>
            <p:cNvPr id="482" name="직사각형"/>
            <p:cNvSpPr/>
            <p:nvPr/>
          </p:nvSpPr>
          <p:spPr>
            <a:xfrm>
              <a:off x="5477435" y="1535342"/>
              <a:ext cx="1237134" cy="59167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게임 시작"/>
            <p:cNvSpPr txBox="1"/>
            <p:nvPr/>
          </p:nvSpPr>
          <p:spPr>
            <a:xfrm>
              <a:off x="5529505" y="1677286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메인 화면</a:t>
              </a:r>
              <a:endParaRPr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BDA7C-FFBC-4066-A993-87FFFF0B4168}"/>
              </a:ext>
            </a:extLst>
          </p:cNvPr>
          <p:cNvGrpSpPr/>
          <p:nvPr/>
        </p:nvGrpSpPr>
        <p:grpSpPr>
          <a:xfrm>
            <a:off x="2153786" y="1988148"/>
            <a:ext cx="1237134" cy="591675"/>
            <a:chOff x="5477435" y="3222087"/>
            <a:chExt cx="1237134" cy="591675"/>
          </a:xfrm>
        </p:grpSpPr>
        <p:sp>
          <p:nvSpPr>
            <p:cNvPr id="484" name="직사각형"/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5" name="실행 중 이벤트"/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</a:t>
              </a:r>
              <a:endParaRPr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09981A-390E-4D4F-AB9A-687F37A4938D}"/>
              </a:ext>
            </a:extLst>
          </p:cNvPr>
          <p:cNvGrpSpPr/>
          <p:nvPr/>
        </p:nvGrpSpPr>
        <p:grpSpPr>
          <a:xfrm>
            <a:off x="2164510" y="2750842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486" name="직사각형"/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87" name="게임 종료"/>
            <p:cNvSpPr txBox="1"/>
            <p:nvPr/>
          </p:nvSpPr>
          <p:spPr>
            <a:xfrm>
              <a:off x="5529503" y="5287268"/>
              <a:ext cx="1132994" cy="523216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진행중인 이벤트</a:t>
              </a:r>
            </a:p>
          </p:txBody>
        </p:sp>
      </p:grpSp>
      <p:sp>
        <p:nvSpPr>
          <p:cNvPr id="48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03162" y="6360499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492" name="선"/>
          <p:cNvSpPr/>
          <p:nvPr/>
        </p:nvSpPr>
        <p:spPr>
          <a:xfrm flipV="1">
            <a:off x="1544016" y="2933695"/>
            <a:ext cx="553115" cy="52716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E34E0A-FDFF-448B-A7EB-205F6988760C}"/>
              </a:ext>
            </a:extLst>
          </p:cNvPr>
          <p:cNvGrpSpPr/>
          <p:nvPr/>
        </p:nvGrpSpPr>
        <p:grpSpPr>
          <a:xfrm>
            <a:off x="2164510" y="3570184"/>
            <a:ext cx="1237134" cy="597956"/>
            <a:chOff x="5485930" y="5249897"/>
            <a:chExt cx="1237134" cy="597956"/>
          </a:xfrm>
          <a:solidFill>
            <a:srgbClr val="84B4DF"/>
          </a:solidFill>
        </p:grpSpPr>
        <p:sp>
          <p:nvSpPr>
            <p:cNvPr id="17" name="직사각형">
              <a:extLst>
                <a:ext uri="{FF2B5EF4-FFF2-40B4-BE49-F238E27FC236}">
                  <a16:creationId xmlns:a16="http://schemas.microsoft.com/office/drawing/2014/main" id="{7F06CF3F-47B6-40CE-A661-66131FC3F797}"/>
                </a:ext>
              </a:extLst>
            </p:cNvPr>
            <p:cNvSpPr/>
            <p:nvPr/>
          </p:nvSpPr>
          <p:spPr>
            <a:xfrm>
              <a:off x="5485930" y="5249897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게임 종료">
              <a:extLst>
                <a:ext uri="{FF2B5EF4-FFF2-40B4-BE49-F238E27FC236}">
                  <a16:creationId xmlns:a16="http://schemas.microsoft.com/office/drawing/2014/main" id="{C0731C6F-1B1A-49C9-A6BA-D2BC09DE4CB8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베스트 상품</a:t>
              </a:r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22470FFE-4623-4D0D-829B-94672153AB63}"/>
              </a:ext>
            </a:extLst>
          </p:cNvPr>
          <p:cNvSpPr/>
          <p:nvPr/>
        </p:nvSpPr>
        <p:spPr>
          <a:xfrm>
            <a:off x="1530496" y="3460854"/>
            <a:ext cx="543810" cy="36039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C5D68B-8713-4F59-82E3-F09C99567610}"/>
              </a:ext>
            </a:extLst>
          </p:cNvPr>
          <p:cNvGrpSpPr/>
          <p:nvPr/>
        </p:nvGrpSpPr>
        <p:grpSpPr>
          <a:xfrm>
            <a:off x="2155499" y="442409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1" name="직사각형">
              <a:extLst>
                <a:ext uri="{FF2B5EF4-FFF2-40B4-BE49-F238E27FC236}">
                  <a16:creationId xmlns:a16="http://schemas.microsoft.com/office/drawing/2014/main" id="{1B316737-890C-4480-89DC-121AD189FFD1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게임 종료">
              <a:extLst>
                <a:ext uri="{FF2B5EF4-FFF2-40B4-BE49-F238E27FC236}">
                  <a16:creationId xmlns:a16="http://schemas.microsoft.com/office/drawing/2014/main" id="{52271E24-0DDD-4CAD-BF6E-1FD4F9DEE632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</p:grpSp>
      <p:sp>
        <p:nvSpPr>
          <p:cNvPr id="23" name="선">
            <a:extLst>
              <a:ext uri="{FF2B5EF4-FFF2-40B4-BE49-F238E27FC236}">
                <a16:creationId xmlns:a16="http://schemas.microsoft.com/office/drawing/2014/main" id="{4044FAC7-A76B-4DBC-BCA1-2FFE185B1155}"/>
              </a:ext>
            </a:extLst>
          </p:cNvPr>
          <p:cNvSpPr/>
          <p:nvPr/>
        </p:nvSpPr>
        <p:spPr>
          <a:xfrm>
            <a:off x="1515296" y="3444377"/>
            <a:ext cx="559010" cy="11248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94540C-140F-4661-ADDC-F1EBFE96B898}"/>
              </a:ext>
            </a:extLst>
          </p:cNvPr>
          <p:cNvGrpSpPr/>
          <p:nvPr/>
        </p:nvGrpSpPr>
        <p:grpSpPr>
          <a:xfrm>
            <a:off x="2145175" y="546695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5537316A-6773-402A-9B81-6DFC04EBB31A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게임 종료">
              <a:extLst>
                <a:ext uri="{FF2B5EF4-FFF2-40B4-BE49-F238E27FC236}">
                  <a16:creationId xmlns:a16="http://schemas.microsoft.com/office/drawing/2014/main" id="{FBFB5D4F-5A47-4D7E-B762-749E6F3E4860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</p:grpSp>
      <p:sp>
        <p:nvSpPr>
          <p:cNvPr id="27" name="선">
            <a:extLst>
              <a:ext uri="{FF2B5EF4-FFF2-40B4-BE49-F238E27FC236}">
                <a16:creationId xmlns:a16="http://schemas.microsoft.com/office/drawing/2014/main" id="{9191CB29-8D45-46B8-B635-3BED599FBC62}"/>
              </a:ext>
            </a:extLst>
          </p:cNvPr>
          <p:cNvSpPr/>
          <p:nvPr/>
        </p:nvSpPr>
        <p:spPr>
          <a:xfrm>
            <a:off x="1536270" y="3477336"/>
            <a:ext cx="538036" cy="228859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34102E-E419-4285-A4F9-D0C8066EAFAC}"/>
              </a:ext>
            </a:extLst>
          </p:cNvPr>
          <p:cNvGrpSpPr/>
          <p:nvPr/>
        </p:nvGrpSpPr>
        <p:grpSpPr>
          <a:xfrm>
            <a:off x="4076784" y="1228085"/>
            <a:ext cx="1237134" cy="591675"/>
            <a:chOff x="5477435" y="3222087"/>
            <a:chExt cx="1237134" cy="591675"/>
          </a:xfrm>
        </p:grpSpPr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6997E358-6F87-4624-B32B-71C7473FAB3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실행 중 이벤트">
              <a:extLst>
                <a:ext uri="{FF2B5EF4-FFF2-40B4-BE49-F238E27FC236}">
                  <a16:creationId xmlns:a16="http://schemas.microsoft.com/office/drawing/2014/main" id="{4D759683-0DD8-4DE3-95A3-DBEFCD05D5F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회원가입</a:t>
              </a:r>
              <a:endParaRPr dirty="0"/>
            </a:p>
          </p:txBody>
        </p:sp>
      </p:grpSp>
      <p:sp>
        <p:nvSpPr>
          <p:cNvPr id="32" name="선">
            <a:extLst>
              <a:ext uri="{FF2B5EF4-FFF2-40B4-BE49-F238E27FC236}">
                <a16:creationId xmlns:a16="http://schemas.microsoft.com/office/drawing/2014/main" id="{B0529D54-45C3-48F7-A6D1-6F41FC92E96B}"/>
              </a:ext>
            </a:extLst>
          </p:cNvPr>
          <p:cNvSpPr/>
          <p:nvPr/>
        </p:nvSpPr>
        <p:spPr>
          <a:xfrm flipV="1">
            <a:off x="3453178" y="576593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" name="선">
            <a:extLst>
              <a:ext uri="{FF2B5EF4-FFF2-40B4-BE49-F238E27FC236}">
                <a16:creationId xmlns:a16="http://schemas.microsoft.com/office/drawing/2014/main" id="{49FDA7AF-7B2C-49EE-A432-B45BEF5BA388}"/>
              </a:ext>
            </a:extLst>
          </p:cNvPr>
          <p:cNvSpPr/>
          <p:nvPr/>
        </p:nvSpPr>
        <p:spPr>
          <a:xfrm flipV="1">
            <a:off x="3453178" y="5268198"/>
            <a:ext cx="574904" cy="4921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선">
            <a:extLst>
              <a:ext uri="{FF2B5EF4-FFF2-40B4-BE49-F238E27FC236}">
                <a16:creationId xmlns:a16="http://schemas.microsoft.com/office/drawing/2014/main" id="{F255FEAE-42D4-41C8-9D93-5C297B7FB9A0}"/>
              </a:ext>
            </a:extLst>
          </p:cNvPr>
          <p:cNvSpPr/>
          <p:nvPr/>
        </p:nvSpPr>
        <p:spPr>
          <a:xfrm>
            <a:off x="3453178" y="5783248"/>
            <a:ext cx="564784" cy="45722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9928FD2-D080-47C0-8915-CA163A758F01}"/>
              </a:ext>
            </a:extLst>
          </p:cNvPr>
          <p:cNvGrpSpPr/>
          <p:nvPr/>
        </p:nvGrpSpPr>
        <p:grpSpPr>
          <a:xfrm>
            <a:off x="4028082" y="5478751"/>
            <a:ext cx="1237134" cy="591675"/>
            <a:chOff x="5477435" y="3222087"/>
            <a:chExt cx="1237134" cy="591675"/>
          </a:xfrm>
        </p:grpSpPr>
        <p:sp>
          <p:nvSpPr>
            <p:cNvPr id="36" name="직사각형">
              <a:extLst>
                <a:ext uri="{FF2B5EF4-FFF2-40B4-BE49-F238E27FC236}">
                  <a16:creationId xmlns:a16="http://schemas.microsoft.com/office/drawing/2014/main" id="{5B5DD3C9-B745-4E13-9332-29F974035D1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실행 중 이벤트">
              <a:extLst>
                <a:ext uri="{FF2B5EF4-FFF2-40B4-BE49-F238E27FC236}">
                  <a16:creationId xmlns:a16="http://schemas.microsoft.com/office/drawing/2014/main" id="{F8B894FA-0499-43F4-BFEE-A88922541FAB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건의 게시판</a:t>
              </a:r>
              <a:endParaRPr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346304-79A6-4D32-89DC-7CE34C0272E6}"/>
              </a:ext>
            </a:extLst>
          </p:cNvPr>
          <p:cNvGrpSpPr/>
          <p:nvPr/>
        </p:nvGrpSpPr>
        <p:grpSpPr>
          <a:xfrm>
            <a:off x="4028082" y="4794962"/>
            <a:ext cx="1237134" cy="591675"/>
            <a:chOff x="5477435" y="3222087"/>
            <a:chExt cx="1237134" cy="591675"/>
          </a:xfrm>
        </p:grpSpPr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AF4EB110-44B8-4EF2-A172-5892B595C80A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실행 중 이벤트">
              <a:extLst>
                <a:ext uri="{FF2B5EF4-FFF2-40B4-BE49-F238E27FC236}">
                  <a16:creationId xmlns:a16="http://schemas.microsoft.com/office/drawing/2014/main" id="{92BBBAD8-D8A3-4809-B743-8BC2E3EA2A0D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자유 게시판</a:t>
              </a:r>
              <a:endParaRPr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624E4FE-46B7-4B78-90B5-07F5C993097C}"/>
              </a:ext>
            </a:extLst>
          </p:cNvPr>
          <p:cNvGrpSpPr/>
          <p:nvPr/>
        </p:nvGrpSpPr>
        <p:grpSpPr>
          <a:xfrm>
            <a:off x="4028082" y="6210379"/>
            <a:ext cx="1237134" cy="591675"/>
            <a:chOff x="5477435" y="3222087"/>
            <a:chExt cx="1237134" cy="591675"/>
          </a:xfrm>
        </p:grpSpPr>
        <p:sp>
          <p:nvSpPr>
            <p:cNvPr id="42" name="직사각형">
              <a:extLst>
                <a:ext uri="{FF2B5EF4-FFF2-40B4-BE49-F238E27FC236}">
                  <a16:creationId xmlns:a16="http://schemas.microsoft.com/office/drawing/2014/main" id="{4CB2FB86-3B4B-4B0C-B2D8-740F26D3D71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실행 중 이벤트">
              <a:extLst>
                <a:ext uri="{FF2B5EF4-FFF2-40B4-BE49-F238E27FC236}">
                  <a16:creationId xmlns:a16="http://schemas.microsoft.com/office/drawing/2014/main" id="{88DE8588-3C28-49F1-BCC3-02BBBF2F5667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찾아오시는 길</a:t>
              </a:r>
              <a:endParaRPr dirty="0"/>
            </a:p>
          </p:txBody>
        </p:sp>
      </p:grpSp>
      <p:sp>
        <p:nvSpPr>
          <p:cNvPr id="44" name="선">
            <a:extLst>
              <a:ext uri="{FF2B5EF4-FFF2-40B4-BE49-F238E27FC236}">
                <a16:creationId xmlns:a16="http://schemas.microsoft.com/office/drawing/2014/main" id="{DB865F1C-9C00-4A5C-A04F-A6B374C7E020}"/>
              </a:ext>
            </a:extLst>
          </p:cNvPr>
          <p:cNvSpPr/>
          <p:nvPr/>
        </p:nvSpPr>
        <p:spPr>
          <a:xfrm flipV="1">
            <a:off x="3477090" y="2292003"/>
            <a:ext cx="532396" cy="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029D6E-6365-43C7-888C-947FE11B8F7B}"/>
              </a:ext>
            </a:extLst>
          </p:cNvPr>
          <p:cNvGrpSpPr/>
          <p:nvPr/>
        </p:nvGrpSpPr>
        <p:grpSpPr>
          <a:xfrm>
            <a:off x="4076784" y="1983187"/>
            <a:ext cx="1237134" cy="591675"/>
            <a:chOff x="5477435" y="3222087"/>
            <a:chExt cx="1237134" cy="591675"/>
          </a:xfrm>
        </p:grpSpPr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EA22A02-E4DA-460E-A871-132102DFCB7C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실행 중 이벤트">
              <a:extLst>
                <a:ext uri="{FF2B5EF4-FFF2-40B4-BE49-F238E27FC236}">
                  <a16:creationId xmlns:a16="http://schemas.microsoft.com/office/drawing/2014/main" id="{8A7100C5-3D63-441F-B0F2-B34F0FFAB9EF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altLang="ko-KR" dirty="0"/>
                <a:t>ID &amp; PW </a:t>
              </a:r>
              <a:r>
                <a:rPr lang="ko-KR" altLang="en-US" dirty="0"/>
                <a:t>찾기</a:t>
              </a:r>
              <a:endParaRPr dirty="0"/>
            </a:p>
          </p:txBody>
        </p:sp>
      </p:grpSp>
      <p:sp>
        <p:nvSpPr>
          <p:cNvPr id="48" name="선">
            <a:extLst>
              <a:ext uri="{FF2B5EF4-FFF2-40B4-BE49-F238E27FC236}">
                <a16:creationId xmlns:a16="http://schemas.microsoft.com/office/drawing/2014/main" id="{9ABC37A2-1C2A-49FB-AA20-208F9A928822}"/>
              </a:ext>
            </a:extLst>
          </p:cNvPr>
          <p:cNvSpPr/>
          <p:nvPr/>
        </p:nvSpPr>
        <p:spPr>
          <a:xfrm>
            <a:off x="3468942" y="2314949"/>
            <a:ext cx="540544" cy="60579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85C26A-049C-4957-923B-FA1034F16F63}"/>
              </a:ext>
            </a:extLst>
          </p:cNvPr>
          <p:cNvGrpSpPr/>
          <p:nvPr/>
        </p:nvGrpSpPr>
        <p:grpSpPr>
          <a:xfrm>
            <a:off x="4076784" y="2779840"/>
            <a:ext cx="1237134" cy="591675"/>
            <a:chOff x="5477435" y="3222087"/>
            <a:chExt cx="1237134" cy="591675"/>
          </a:xfrm>
        </p:grpSpPr>
        <p:sp>
          <p:nvSpPr>
            <p:cNvPr id="50" name="직사각형">
              <a:extLst>
                <a:ext uri="{FF2B5EF4-FFF2-40B4-BE49-F238E27FC236}">
                  <a16:creationId xmlns:a16="http://schemas.microsoft.com/office/drawing/2014/main" id="{B5E3FF1F-74D2-4ADF-9045-4C9BE8DAD541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실행 중 이벤트">
              <a:extLst>
                <a:ext uri="{FF2B5EF4-FFF2-40B4-BE49-F238E27FC236}">
                  <a16:creationId xmlns:a16="http://schemas.microsoft.com/office/drawing/2014/main" id="{4290E1D2-2332-41C1-B318-3A200309BC4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 성공</a:t>
              </a:r>
              <a:endParaRPr dirty="0"/>
            </a:p>
          </p:txBody>
        </p:sp>
      </p:grpSp>
      <p:sp>
        <p:nvSpPr>
          <p:cNvPr id="52" name="선">
            <a:extLst>
              <a:ext uri="{FF2B5EF4-FFF2-40B4-BE49-F238E27FC236}">
                <a16:creationId xmlns:a16="http://schemas.microsoft.com/office/drawing/2014/main" id="{FC0BCCA2-AB2F-41CD-AAA0-AB861A86785A}"/>
              </a:ext>
            </a:extLst>
          </p:cNvPr>
          <p:cNvSpPr/>
          <p:nvPr/>
        </p:nvSpPr>
        <p:spPr>
          <a:xfrm flipV="1">
            <a:off x="5463906" y="307567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E5964A-15CE-43A8-80C3-9EC76D6F6479}"/>
              </a:ext>
            </a:extLst>
          </p:cNvPr>
          <p:cNvGrpSpPr/>
          <p:nvPr/>
        </p:nvGrpSpPr>
        <p:grpSpPr>
          <a:xfrm>
            <a:off x="6095988" y="2791748"/>
            <a:ext cx="1237134" cy="591675"/>
            <a:chOff x="5477435" y="3222087"/>
            <a:chExt cx="1237134" cy="591675"/>
          </a:xfrm>
        </p:grpSpPr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5C3B44-6956-4B65-91BB-DC007F1A70C5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실행 중 이벤트">
              <a:extLst>
                <a:ext uri="{FF2B5EF4-FFF2-40B4-BE49-F238E27FC236}">
                  <a16:creationId xmlns:a16="http://schemas.microsoft.com/office/drawing/2014/main" id="{ACEBB607-A0A5-4C4A-AACB-55925A1ABA1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로그아웃</a:t>
              </a:r>
              <a:endParaRPr dirty="0"/>
            </a:p>
          </p:txBody>
        </p:sp>
      </p:grpSp>
      <p:sp>
        <p:nvSpPr>
          <p:cNvPr id="58" name="선">
            <a:extLst>
              <a:ext uri="{FF2B5EF4-FFF2-40B4-BE49-F238E27FC236}">
                <a16:creationId xmlns:a16="http://schemas.microsoft.com/office/drawing/2014/main" id="{BB5AB9B0-B857-4E59-A319-48286A871BAE}"/>
              </a:ext>
            </a:extLst>
          </p:cNvPr>
          <p:cNvSpPr/>
          <p:nvPr/>
        </p:nvSpPr>
        <p:spPr>
          <a:xfrm flipV="1">
            <a:off x="3444702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2D8A46-981B-4983-BA97-1FADD17BF23F}"/>
              </a:ext>
            </a:extLst>
          </p:cNvPr>
          <p:cNvGrpSpPr/>
          <p:nvPr/>
        </p:nvGrpSpPr>
        <p:grpSpPr>
          <a:xfrm>
            <a:off x="4076784" y="3576465"/>
            <a:ext cx="1237134" cy="591675"/>
            <a:chOff x="5477435" y="3222087"/>
            <a:chExt cx="1237134" cy="591675"/>
          </a:xfrm>
        </p:grpSpPr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3C19166A-69B1-4283-90AA-B6A7DECF07C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실행 중 이벤트">
              <a:extLst>
                <a:ext uri="{FF2B5EF4-FFF2-40B4-BE49-F238E27FC236}">
                  <a16:creationId xmlns:a16="http://schemas.microsoft.com/office/drawing/2014/main" id="{08A6302C-950A-438D-8769-BAF2DAF58F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정보</a:t>
              </a:r>
              <a:endParaRPr dirty="0"/>
            </a:p>
          </p:txBody>
        </p:sp>
      </p:grpSp>
      <p:sp>
        <p:nvSpPr>
          <p:cNvPr id="62" name="선">
            <a:extLst>
              <a:ext uri="{FF2B5EF4-FFF2-40B4-BE49-F238E27FC236}">
                <a16:creationId xmlns:a16="http://schemas.microsoft.com/office/drawing/2014/main" id="{F0E89B59-C0D0-440D-B3FD-2CF562ACCD2B}"/>
              </a:ext>
            </a:extLst>
          </p:cNvPr>
          <p:cNvSpPr/>
          <p:nvPr/>
        </p:nvSpPr>
        <p:spPr>
          <a:xfrm flipV="1">
            <a:off x="5463906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5DFC8-A601-43DA-B4C7-C7D61563BF01}"/>
              </a:ext>
            </a:extLst>
          </p:cNvPr>
          <p:cNvGrpSpPr/>
          <p:nvPr/>
        </p:nvGrpSpPr>
        <p:grpSpPr>
          <a:xfrm>
            <a:off x="6095988" y="3576465"/>
            <a:ext cx="1237134" cy="591675"/>
            <a:chOff x="5477435" y="3222087"/>
            <a:chExt cx="1237134" cy="591675"/>
          </a:xfrm>
        </p:grpSpPr>
        <p:sp>
          <p:nvSpPr>
            <p:cNvPr id="64" name="직사각형">
              <a:extLst>
                <a:ext uri="{FF2B5EF4-FFF2-40B4-BE49-F238E27FC236}">
                  <a16:creationId xmlns:a16="http://schemas.microsoft.com/office/drawing/2014/main" id="{510A5060-011A-4E7C-A52F-CFC78C1D52A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실행 중 이벤트">
              <a:extLst>
                <a:ext uri="{FF2B5EF4-FFF2-40B4-BE49-F238E27FC236}">
                  <a16:creationId xmlns:a16="http://schemas.microsoft.com/office/drawing/2014/main" id="{FC79A99D-8A9E-409A-BB78-4EA3FDC887E5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66" name="선">
            <a:extLst>
              <a:ext uri="{FF2B5EF4-FFF2-40B4-BE49-F238E27FC236}">
                <a16:creationId xmlns:a16="http://schemas.microsoft.com/office/drawing/2014/main" id="{FED9C50C-ED09-43E1-B9A5-7DB88436508D}"/>
              </a:ext>
            </a:extLst>
          </p:cNvPr>
          <p:cNvSpPr/>
          <p:nvPr/>
        </p:nvSpPr>
        <p:spPr>
          <a:xfrm>
            <a:off x="5447180" y="3879963"/>
            <a:ext cx="564784" cy="597955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FE739A2-5285-4128-88DE-740D9BC1FED8}"/>
              </a:ext>
            </a:extLst>
          </p:cNvPr>
          <p:cNvGrpSpPr/>
          <p:nvPr/>
        </p:nvGrpSpPr>
        <p:grpSpPr>
          <a:xfrm>
            <a:off x="6095988" y="4325797"/>
            <a:ext cx="1237134" cy="591675"/>
            <a:chOff x="5477435" y="3222087"/>
            <a:chExt cx="1237134" cy="591675"/>
          </a:xfrm>
        </p:grpSpPr>
        <p:sp>
          <p:nvSpPr>
            <p:cNvPr id="68" name="직사각형">
              <a:extLst>
                <a:ext uri="{FF2B5EF4-FFF2-40B4-BE49-F238E27FC236}">
                  <a16:creationId xmlns:a16="http://schemas.microsoft.com/office/drawing/2014/main" id="{E74E85D0-24A0-4DEF-BEA6-EB51B555912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실행 중 이벤트">
              <a:extLst>
                <a:ext uri="{FF2B5EF4-FFF2-40B4-BE49-F238E27FC236}">
                  <a16:creationId xmlns:a16="http://schemas.microsoft.com/office/drawing/2014/main" id="{921786DE-0D5C-4DF0-A287-4F5BF1C0F90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장바구니 추가</a:t>
              </a:r>
              <a:endParaRPr dirty="0"/>
            </a:p>
          </p:txBody>
        </p:sp>
      </p:grpSp>
      <p:sp>
        <p:nvSpPr>
          <p:cNvPr id="70" name="선">
            <a:extLst>
              <a:ext uri="{FF2B5EF4-FFF2-40B4-BE49-F238E27FC236}">
                <a16:creationId xmlns:a16="http://schemas.microsoft.com/office/drawing/2014/main" id="{F85CBFEA-762C-4C0F-8228-26D8ABEA153E}"/>
              </a:ext>
            </a:extLst>
          </p:cNvPr>
          <p:cNvSpPr/>
          <p:nvPr/>
        </p:nvSpPr>
        <p:spPr>
          <a:xfrm flipV="1">
            <a:off x="7441181" y="461323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066F0E1-4D0A-410F-ABDD-1EBB5C802485}"/>
              </a:ext>
            </a:extLst>
          </p:cNvPr>
          <p:cNvGrpSpPr/>
          <p:nvPr/>
        </p:nvGrpSpPr>
        <p:grpSpPr>
          <a:xfrm>
            <a:off x="8073263" y="4303455"/>
            <a:ext cx="1237134" cy="591675"/>
            <a:chOff x="5477435" y="3222087"/>
            <a:chExt cx="1237134" cy="591675"/>
          </a:xfrm>
        </p:grpSpPr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BB261C18-F340-44FA-9A4A-5C1F26B15F6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실행 중 이벤트">
              <a:extLst>
                <a:ext uri="{FF2B5EF4-FFF2-40B4-BE49-F238E27FC236}">
                  <a16:creationId xmlns:a16="http://schemas.microsoft.com/office/drawing/2014/main" id="{49A4D239-EB88-4F95-BA22-5F6A8D975664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74" name="선">
            <a:extLst>
              <a:ext uri="{FF2B5EF4-FFF2-40B4-BE49-F238E27FC236}">
                <a16:creationId xmlns:a16="http://schemas.microsoft.com/office/drawing/2014/main" id="{DBE74DC9-489C-4602-9B1E-CC01E8BD4F6F}"/>
              </a:ext>
            </a:extLst>
          </p:cNvPr>
          <p:cNvSpPr/>
          <p:nvPr/>
        </p:nvSpPr>
        <p:spPr>
          <a:xfrm flipV="1">
            <a:off x="5463906" y="2349665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CAD6B00-7AF1-4179-BDEF-DB016E08A4D0}"/>
              </a:ext>
            </a:extLst>
          </p:cNvPr>
          <p:cNvGrpSpPr/>
          <p:nvPr/>
        </p:nvGrpSpPr>
        <p:grpSpPr>
          <a:xfrm>
            <a:off x="6110514" y="1980152"/>
            <a:ext cx="1237134" cy="591675"/>
            <a:chOff x="5477435" y="3222087"/>
            <a:chExt cx="1237134" cy="591675"/>
          </a:xfrm>
        </p:grpSpPr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AA6FDD83-363E-4741-9100-D5E3904801DB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실행 중 이벤트">
              <a:extLst>
                <a:ext uri="{FF2B5EF4-FFF2-40B4-BE49-F238E27FC236}">
                  <a16:creationId xmlns:a16="http://schemas.microsoft.com/office/drawing/2014/main" id="{FFC0E14C-46DA-4521-B202-D89AC9BE74E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</a:t>
              </a:r>
              <a:endParaRPr dirty="0"/>
            </a:p>
          </p:txBody>
        </p:sp>
      </p:grpSp>
      <p:sp>
        <p:nvSpPr>
          <p:cNvPr id="78" name="선">
            <a:extLst>
              <a:ext uri="{FF2B5EF4-FFF2-40B4-BE49-F238E27FC236}">
                <a16:creationId xmlns:a16="http://schemas.microsoft.com/office/drawing/2014/main" id="{2B06B1CF-DFB2-4690-A762-3825DCBBF5FC}"/>
              </a:ext>
            </a:extLst>
          </p:cNvPr>
          <p:cNvSpPr/>
          <p:nvPr/>
        </p:nvSpPr>
        <p:spPr>
          <a:xfrm flipV="1">
            <a:off x="7451786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B1E18F2-348B-4514-B686-5B3D9836FD37}"/>
              </a:ext>
            </a:extLst>
          </p:cNvPr>
          <p:cNvGrpSpPr/>
          <p:nvPr/>
        </p:nvGrpSpPr>
        <p:grpSpPr>
          <a:xfrm>
            <a:off x="8083868" y="1976466"/>
            <a:ext cx="1237134" cy="591675"/>
            <a:chOff x="5477435" y="3222087"/>
            <a:chExt cx="1237134" cy="591675"/>
          </a:xfrm>
        </p:grpSpPr>
        <p:sp>
          <p:nvSpPr>
            <p:cNvPr id="80" name="직사각형">
              <a:extLst>
                <a:ext uri="{FF2B5EF4-FFF2-40B4-BE49-F238E27FC236}">
                  <a16:creationId xmlns:a16="http://schemas.microsoft.com/office/drawing/2014/main" id="{BD8D1C85-0BE7-47ED-B013-D5FA7E16C008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실행 중 이벤트">
              <a:extLst>
                <a:ext uri="{FF2B5EF4-FFF2-40B4-BE49-F238E27FC236}">
                  <a16:creationId xmlns:a16="http://schemas.microsoft.com/office/drawing/2014/main" id="{FFEB12BE-9133-485D-911F-AD2375292A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마이페이지</a:t>
              </a:r>
              <a:endParaRPr dirty="0"/>
            </a:p>
          </p:txBody>
        </p:sp>
      </p:grpSp>
      <p:sp>
        <p:nvSpPr>
          <p:cNvPr id="82" name="선">
            <a:extLst>
              <a:ext uri="{FF2B5EF4-FFF2-40B4-BE49-F238E27FC236}">
                <a16:creationId xmlns:a16="http://schemas.microsoft.com/office/drawing/2014/main" id="{7D17662D-E031-4166-BFA0-7B75922A5C1D}"/>
              </a:ext>
            </a:extLst>
          </p:cNvPr>
          <p:cNvSpPr/>
          <p:nvPr/>
        </p:nvSpPr>
        <p:spPr>
          <a:xfrm flipV="1">
            <a:off x="9435160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3C0D32-11EF-44FA-841A-25BCB91D4172}"/>
              </a:ext>
            </a:extLst>
          </p:cNvPr>
          <p:cNvGrpSpPr/>
          <p:nvPr/>
        </p:nvGrpSpPr>
        <p:grpSpPr>
          <a:xfrm>
            <a:off x="10067242" y="1976466"/>
            <a:ext cx="1237134" cy="591675"/>
            <a:chOff x="5477435" y="3222087"/>
            <a:chExt cx="1237134" cy="591675"/>
          </a:xfrm>
        </p:grpSpPr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2FB080DA-319B-40E8-8959-1CB2EDD47CB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실행 중 이벤트">
              <a:extLst>
                <a:ext uri="{FF2B5EF4-FFF2-40B4-BE49-F238E27FC236}">
                  <a16:creationId xmlns:a16="http://schemas.microsoft.com/office/drawing/2014/main" id="{33442E85-1463-44B5-8486-F775DBD696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 수정</a:t>
              </a:r>
              <a:endParaRPr dirty="0"/>
            </a:p>
          </p:txBody>
        </p:sp>
      </p:grpSp>
      <p:sp>
        <p:nvSpPr>
          <p:cNvPr id="86" name="선">
            <a:extLst>
              <a:ext uri="{FF2B5EF4-FFF2-40B4-BE49-F238E27FC236}">
                <a16:creationId xmlns:a16="http://schemas.microsoft.com/office/drawing/2014/main" id="{6BE30185-E2D2-4E79-A3BF-B36004191033}"/>
              </a:ext>
            </a:extLst>
          </p:cNvPr>
          <p:cNvSpPr/>
          <p:nvPr/>
        </p:nvSpPr>
        <p:spPr>
          <a:xfrm flipV="1">
            <a:off x="3476638" y="1529599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" name="선">
            <a:extLst>
              <a:ext uri="{FF2B5EF4-FFF2-40B4-BE49-F238E27FC236}">
                <a16:creationId xmlns:a16="http://schemas.microsoft.com/office/drawing/2014/main" id="{904F64F6-F162-4432-935E-9B5186C29DA9}"/>
              </a:ext>
            </a:extLst>
          </p:cNvPr>
          <p:cNvSpPr/>
          <p:nvPr/>
        </p:nvSpPr>
        <p:spPr>
          <a:xfrm flipV="1">
            <a:off x="1543153" y="1529599"/>
            <a:ext cx="548545" cy="191777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BB0508-0D8C-4B91-A1E7-0F83260FEF7A}"/>
              </a:ext>
            </a:extLst>
          </p:cNvPr>
          <p:cNvGrpSpPr/>
          <p:nvPr/>
        </p:nvGrpSpPr>
        <p:grpSpPr>
          <a:xfrm>
            <a:off x="2153786" y="1230735"/>
            <a:ext cx="1237134" cy="591675"/>
            <a:chOff x="5477435" y="3222087"/>
            <a:chExt cx="1237134" cy="591675"/>
          </a:xfrm>
        </p:grpSpPr>
        <p:sp>
          <p:nvSpPr>
            <p:cNvPr id="89" name="직사각형">
              <a:extLst>
                <a:ext uri="{FF2B5EF4-FFF2-40B4-BE49-F238E27FC236}">
                  <a16:creationId xmlns:a16="http://schemas.microsoft.com/office/drawing/2014/main" id="{C45A873F-4A90-4AFC-BD7E-C3C085DCE8F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실행 중 이벤트">
              <a:extLst>
                <a:ext uri="{FF2B5EF4-FFF2-40B4-BE49-F238E27FC236}">
                  <a16:creationId xmlns:a16="http://schemas.microsoft.com/office/drawing/2014/main" id="{AC1B35A0-006C-4CAD-94FE-A159F625E736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실시간 채팅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23361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모든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header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footer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223769" y="3057290"/>
            <a:ext cx="7620582" cy="1719281"/>
            <a:chOff x="214184" y="1016935"/>
            <a:chExt cx="7620582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7234362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7" name="직사각형">
              <a:extLst>
                <a:ext uri="{FF2B5EF4-FFF2-40B4-BE49-F238E27FC236}">
                  <a16:creationId xmlns:a16="http://schemas.microsoft.com/office/drawing/2014/main" id="{57D52D7F-4670-4FE0-8FE4-609EC1A8C1F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베스트 상품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0" name="직사각형">
              <a:extLst>
                <a:ext uri="{FF2B5EF4-FFF2-40B4-BE49-F238E27FC236}">
                  <a16:creationId xmlns:a16="http://schemas.microsoft.com/office/drawing/2014/main" id="{AF6A3257-17EF-4030-BEF7-F53D6E42AB77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진행중인 이벤트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">
              <a:extLst>
                <a:ext uri="{FF2B5EF4-FFF2-40B4-BE49-F238E27FC236}">
                  <a16:creationId xmlns:a16="http://schemas.microsoft.com/office/drawing/2014/main" id="{10D7D9B0-BD4B-4430-92E6-50E100629C74}"/>
                </a:ext>
              </a:extLst>
            </p:cNvPr>
            <p:cNvSpPr/>
            <p:nvPr/>
          </p:nvSpPr>
          <p:spPr>
            <a:xfrm>
              <a:off x="3499418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4770457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6572752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223769" y="4921625"/>
            <a:ext cx="3565141" cy="1719281"/>
            <a:chOff x="214184" y="1016935"/>
            <a:chExt cx="3565141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dirty="0"/>
                <a:t>footer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간단한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문구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실시간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채팅 문의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C215D8-17E1-457F-9A1E-15468C9E039B}"/>
              </a:ext>
            </a:extLst>
          </p:cNvPr>
          <p:cNvGrpSpPr/>
          <p:nvPr/>
        </p:nvGrpSpPr>
        <p:grpSpPr>
          <a:xfrm>
            <a:off x="5486125" y="1137338"/>
            <a:ext cx="3565141" cy="1774898"/>
            <a:chOff x="214184" y="961318"/>
            <a:chExt cx="3565141" cy="1774898"/>
          </a:xfrm>
        </p:grpSpPr>
        <p:sp>
          <p:nvSpPr>
            <p:cNvPr id="83" name="직사각형 22">
              <a:extLst>
                <a:ext uri="{FF2B5EF4-FFF2-40B4-BE49-F238E27FC236}">
                  <a16:creationId xmlns:a16="http://schemas.microsoft.com/office/drawing/2014/main" id="{E7038E1D-73A7-4999-99EF-5AADD3F32EB7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05B0138C-004D-4393-A09E-044FB19C14C4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85" name="게임 시작">
              <a:extLst>
                <a:ext uri="{FF2B5EF4-FFF2-40B4-BE49-F238E27FC236}">
                  <a16:creationId xmlns:a16="http://schemas.microsoft.com/office/drawing/2014/main" id="{2AD1733A-01B8-42E1-9D11-4DE0367F352A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진행중인 이벤트</a:t>
              </a:r>
              <a:endParaRPr dirty="0"/>
            </a:p>
          </p:txBody>
        </p:sp>
        <p:sp>
          <p:nvSpPr>
            <p:cNvPr id="86" name="직사각형">
              <a:extLst>
                <a:ext uri="{FF2B5EF4-FFF2-40B4-BE49-F238E27FC236}">
                  <a16:creationId xmlns:a16="http://schemas.microsoft.com/office/drawing/2014/main" id="{E3CE9B74-47DE-4D53-87B9-99855AC9B7D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이벤트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사용할…">
              <a:extLst>
                <a:ext uri="{FF2B5EF4-FFF2-40B4-BE49-F238E27FC236}">
                  <a16:creationId xmlns:a16="http://schemas.microsoft.com/office/drawing/2014/main" id="{B3E4F7EB-7DE5-4FE3-A8C3-D321B048D646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8" name="개체가…">
              <a:extLst>
                <a:ext uri="{FF2B5EF4-FFF2-40B4-BE49-F238E27FC236}">
                  <a16:creationId xmlns:a16="http://schemas.microsoft.com/office/drawing/2014/main" id="{F7A7FF8C-18BE-445E-8593-A3143008C45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2DEC7D-51C6-4F79-A45F-EAB8BD6614D4}"/>
              </a:ext>
            </a:extLst>
          </p:cNvPr>
          <p:cNvGrpSpPr/>
          <p:nvPr/>
        </p:nvGrpSpPr>
        <p:grpSpPr>
          <a:xfrm>
            <a:off x="5457781" y="5065309"/>
            <a:ext cx="3565141" cy="1719281"/>
            <a:chOff x="214184" y="1016935"/>
            <a:chExt cx="3565141" cy="1719281"/>
          </a:xfrm>
        </p:grpSpPr>
        <p:sp>
          <p:nvSpPr>
            <p:cNvPr id="90" name="직사각형 22">
              <a:extLst>
                <a:ext uri="{FF2B5EF4-FFF2-40B4-BE49-F238E27FC236}">
                  <a16:creationId xmlns:a16="http://schemas.microsoft.com/office/drawing/2014/main" id="{9A012167-9194-451D-A11A-737DD9CEFFD5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239924E5-5BE5-4B16-97F1-B6B35036F558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2" name="게임 시작">
              <a:extLst>
                <a:ext uri="{FF2B5EF4-FFF2-40B4-BE49-F238E27FC236}">
                  <a16:creationId xmlns:a16="http://schemas.microsoft.com/office/drawing/2014/main" id="{312C0618-3023-4114-94EC-4D982F738E01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0EF8D186-BB34-4B52-B5B3-27E0C23E907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사용할…">
              <a:extLst>
                <a:ext uri="{FF2B5EF4-FFF2-40B4-BE49-F238E27FC236}">
                  <a16:creationId xmlns:a16="http://schemas.microsoft.com/office/drawing/2014/main" id="{822316CC-BF81-480E-B8ED-E621DE6FEAB2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95" name="개체가…">
              <a:extLst>
                <a:ext uri="{FF2B5EF4-FFF2-40B4-BE49-F238E27FC236}">
                  <a16:creationId xmlns:a16="http://schemas.microsoft.com/office/drawing/2014/main" id="{31F87F1E-507A-4D74-8EF4-A52953B4CC9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sp>
        <p:nvSpPr>
          <p:cNvPr id="96" name="선">
            <a:extLst>
              <a:ext uri="{FF2B5EF4-FFF2-40B4-BE49-F238E27FC236}">
                <a16:creationId xmlns:a16="http://schemas.microsoft.com/office/drawing/2014/main" id="{BF0764CB-9969-4006-B545-A3EEE023CC45}"/>
              </a:ext>
            </a:extLst>
          </p:cNvPr>
          <p:cNvSpPr/>
          <p:nvPr/>
        </p:nvSpPr>
        <p:spPr>
          <a:xfrm flipV="1">
            <a:off x="2929177" y="1635719"/>
            <a:ext cx="2528604" cy="193732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>
            <a:off x="4434062" y="4550482"/>
            <a:ext cx="971647" cy="67179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11434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메인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사이트 접속 시간 출력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판매중인 상품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119270" y="3110803"/>
            <a:ext cx="3660055" cy="1719281"/>
            <a:chOff x="119270" y="1016935"/>
            <a:chExt cx="3660055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119270" y="1076734"/>
              <a:ext cx="1384121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주문하기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배송정보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입력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영수증 출력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선">
            <a:extLst>
              <a:ext uri="{FF2B5EF4-FFF2-40B4-BE49-F238E27FC236}">
                <a16:creationId xmlns:a16="http://schemas.microsoft.com/office/drawing/2014/main" id="{9FE6B237-D370-4404-BDF0-859B31E8F1F2}"/>
              </a:ext>
            </a:extLst>
          </p:cNvPr>
          <p:cNvSpPr/>
          <p:nvPr/>
        </p:nvSpPr>
        <p:spPr>
          <a:xfrm flipV="1">
            <a:off x="3239054" y="1481787"/>
            <a:ext cx="695910" cy="59241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BEE228-B3F6-4503-A628-5059EBDDB5FC}"/>
              </a:ext>
            </a:extLst>
          </p:cNvPr>
          <p:cNvGrpSpPr/>
          <p:nvPr/>
        </p:nvGrpSpPr>
        <p:grpSpPr>
          <a:xfrm>
            <a:off x="3982005" y="961318"/>
            <a:ext cx="4536037" cy="1774898"/>
            <a:chOff x="214184" y="961318"/>
            <a:chExt cx="4536037" cy="1774898"/>
          </a:xfrm>
        </p:grpSpPr>
        <p:sp>
          <p:nvSpPr>
            <p:cNvPr id="34" name="직사각형 22">
              <a:extLst>
                <a:ext uri="{FF2B5EF4-FFF2-40B4-BE49-F238E27FC236}">
                  <a16:creationId xmlns:a16="http://schemas.microsoft.com/office/drawing/2014/main" id="{A7C7BBEF-376E-4BBC-875D-34EF937E2CB2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직사각형">
              <a:extLst>
                <a:ext uri="{FF2B5EF4-FFF2-40B4-BE49-F238E27FC236}">
                  <a16:creationId xmlns:a16="http://schemas.microsoft.com/office/drawing/2014/main" id="{3530340E-4B86-448E-A81A-F96536C15166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36" name="게임 시작">
              <a:extLst>
                <a:ext uri="{FF2B5EF4-FFF2-40B4-BE49-F238E27FC236}">
                  <a16:creationId xmlns:a16="http://schemas.microsoft.com/office/drawing/2014/main" id="{980A8B8E-4505-421C-8077-BBBE0C95AF04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상품 상세정보</a:t>
              </a:r>
              <a:endParaRPr dirty="0"/>
            </a:p>
          </p:txBody>
        </p:sp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E78A07E1-54F2-4561-BF2D-5D8CCAFB7C02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상세정보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사용할…">
              <a:extLst>
                <a:ext uri="{FF2B5EF4-FFF2-40B4-BE49-F238E27FC236}">
                  <a16:creationId xmlns:a16="http://schemas.microsoft.com/office/drawing/2014/main" id="{FEB15067-09E7-4A87-A593-C837D8B24F5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39" name="개체가…">
              <a:extLst>
                <a:ext uri="{FF2B5EF4-FFF2-40B4-BE49-F238E27FC236}">
                  <a16:creationId xmlns:a16="http://schemas.microsoft.com/office/drawing/2014/main" id="{3DAC180B-FD06-46BD-8226-64653E35F5CC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8AABEFCA-7190-4E5E-8B4E-BFEBF60A2FA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장바구니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주문하기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">
              <a:extLst>
                <a:ext uri="{FF2B5EF4-FFF2-40B4-BE49-F238E27FC236}">
                  <a16:creationId xmlns:a16="http://schemas.microsoft.com/office/drawing/2014/main" id="{7A506C5A-DDCD-4BF3-9602-92AEDE99F6C5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목록으로 돌아가기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선">
            <a:extLst>
              <a:ext uri="{FF2B5EF4-FFF2-40B4-BE49-F238E27FC236}">
                <a16:creationId xmlns:a16="http://schemas.microsoft.com/office/drawing/2014/main" id="{DA6CACF1-ED5F-4056-8951-25E156FC1E29}"/>
              </a:ext>
            </a:extLst>
          </p:cNvPr>
          <p:cNvSpPr/>
          <p:nvPr/>
        </p:nvSpPr>
        <p:spPr>
          <a:xfrm flipH="1">
            <a:off x="1451318" y="2578129"/>
            <a:ext cx="4973771" cy="50205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121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233610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44001" y="1261929"/>
            <a:ext cx="4043431" cy="1719281"/>
            <a:chOff x="214184" y="1016935"/>
            <a:chExt cx="4043431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3657211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832751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2799273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5757" y="3226697"/>
            <a:ext cx="6169818" cy="1932677"/>
            <a:chOff x="214184" y="926533"/>
            <a:chExt cx="6169818" cy="1932677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5783598" cy="1553537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926533"/>
              <a:ext cx="1237135" cy="623562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938234"/>
              <a:ext cx="1132990" cy="6001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>
                  <a:solidFill>
                    <a:schemeClr val="bg1"/>
                  </a:solidFill>
                </a:rPr>
                <a:t>로그인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100" dirty="0">
                  <a:solidFill>
                    <a:schemeClr val="bg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 err="1">
                  <a:solidFill>
                    <a:schemeClr val="bg1"/>
                  </a:solidFill>
                </a:rPr>
                <a:t>내정보</a:t>
              </a:r>
              <a:r>
                <a:rPr lang="en-US" altLang="ko-KR" sz="1100" dirty="0">
                  <a:solidFill>
                    <a:schemeClr val="bg1"/>
                  </a:solidFill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</a:rPr>
                <a:t>로그아웃</a:t>
              </a:r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01335" y="1685340"/>
              <a:ext cx="14417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503231" y="1685340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 flipV="1">
            <a:off x="3640557" y="1698626"/>
            <a:ext cx="908616" cy="54670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5A5C0FA-45B7-4129-8F4B-3B6E09E2D7AF}"/>
              </a:ext>
            </a:extLst>
          </p:cNvPr>
          <p:cNvGrpSpPr/>
          <p:nvPr/>
        </p:nvGrpSpPr>
        <p:grpSpPr>
          <a:xfrm>
            <a:off x="4579906" y="1255860"/>
            <a:ext cx="4536037" cy="1719281"/>
            <a:chOff x="214184" y="1016935"/>
            <a:chExt cx="4536037" cy="1719281"/>
          </a:xfrm>
        </p:grpSpPr>
        <p:sp>
          <p:nvSpPr>
            <p:cNvPr id="48" name="직사각형 22">
              <a:extLst>
                <a:ext uri="{FF2B5EF4-FFF2-40B4-BE49-F238E27FC236}">
                  <a16:creationId xmlns:a16="http://schemas.microsoft.com/office/drawing/2014/main" id="{2498E3EA-FC37-45C1-BC98-87EC12D9C5DD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직사각형">
              <a:extLst>
                <a:ext uri="{FF2B5EF4-FFF2-40B4-BE49-F238E27FC236}">
                  <a16:creationId xmlns:a16="http://schemas.microsoft.com/office/drawing/2014/main" id="{94554003-C0B6-442B-893F-07D64B17ED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50" name="게임 시작">
              <a:extLst>
                <a:ext uri="{FF2B5EF4-FFF2-40B4-BE49-F238E27FC236}">
                  <a16:creationId xmlns:a16="http://schemas.microsoft.com/office/drawing/2014/main" id="{A683E26B-3C50-425C-87EA-0DF5154923D4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  <p:sp>
          <p:nvSpPr>
            <p:cNvPr id="51" name="직사각형">
              <a:extLst>
                <a:ext uri="{FF2B5EF4-FFF2-40B4-BE49-F238E27FC236}">
                  <a16:creationId xmlns:a16="http://schemas.microsoft.com/office/drawing/2014/main" id="{FC12DA10-84A4-423B-9E5F-00FC7A800DFE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자유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용할…">
              <a:extLst>
                <a:ext uri="{FF2B5EF4-FFF2-40B4-BE49-F238E27FC236}">
                  <a16:creationId xmlns:a16="http://schemas.microsoft.com/office/drawing/2014/main" id="{F4BE1039-8E0F-40A5-ABDB-D2B1FD121E3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3" name="개체가…">
              <a:extLst>
                <a:ext uri="{FF2B5EF4-FFF2-40B4-BE49-F238E27FC236}">
                  <a16:creationId xmlns:a16="http://schemas.microsoft.com/office/drawing/2014/main" id="{07682B06-1B5B-4F49-99D4-ADB1DE120715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781AC6E6-533C-4E12-9AC0-9664D29BD036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건의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">
              <a:extLst>
                <a:ext uri="{FF2B5EF4-FFF2-40B4-BE49-F238E27FC236}">
                  <a16:creationId xmlns:a16="http://schemas.microsoft.com/office/drawing/2014/main" id="{C866255E-2CB7-403E-BCF4-30C5D38A52C3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찾아오시는 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선">
            <a:extLst>
              <a:ext uri="{FF2B5EF4-FFF2-40B4-BE49-F238E27FC236}">
                <a16:creationId xmlns:a16="http://schemas.microsoft.com/office/drawing/2014/main" id="{1A85FB9D-21E2-4668-9CAB-E45FE795355C}"/>
              </a:ext>
            </a:extLst>
          </p:cNvPr>
          <p:cNvSpPr/>
          <p:nvPr/>
        </p:nvSpPr>
        <p:spPr>
          <a:xfrm>
            <a:off x="1400048" y="2814610"/>
            <a:ext cx="8784" cy="61439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779FE3FD-570C-4360-86C2-43263728C8EB}"/>
              </a:ext>
            </a:extLst>
          </p:cNvPr>
          <p:cNvSpPr/>
          <p:nvPr/>
        </p:nvSpPr>
        <p:spPr>
          <a:xfrm>
            <a:off x="3626061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58" name="직사각형">
            <a:extLst>
              <a:ext uri="{FF2B5EF4-FFF2-40B4-BE49-F238E27FC236}">
                <a16:creationId xmlns:a16="http://schemas.microsoft.com/office/drawing/2014/main" id="{83E92A6F-7EA6-4D86-8C43-870D4456D2BD}"/>
              </a:ext>
            </a:extLst>
          </p:cNvPr>
          <p:cNvSpPr/>
          <p:nvPr/>
        </p:nvSpPr>
        <p:spPr>
          <a:xfrm>
            <a:off x="4969449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찾기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1" name="선">
            <a:extLst>
              <a:ext uri="{FF2B5EF4-FFF2-40B4-BE49-F238E27FC236}">
                <a16:creationId xmlns:a16="http://schemas.microsoft.com/office/drawing/2014/main" id="{06651F4A-F191-4530-8FFF-795CA2BCBC91}"/>
              </a:ext>
            </a:extLst>
          </p:cNvPr>
          <p:cNvSpPr/>
          <p:nvPr/>
        </p:nvSpPr>
        <p:spPr>
          <a:xfrm>
            <a:off x="1057127" y="5031889"/>
            <a:ext cx="0" cy="49492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D0F7B-FBD4-4574-9BA6-6A0261F32794}"/>
              </a:ext>
            </a:extLst>
          </p:cNvPr>
          <p:cNvGrpSpPr/>
          <p:nvPr/>
        </p:nvGrpSpPr>
        <p:grpSpPr>
          <a:xfrm>
            <a:off x="-181" y="5336210"/>
            <a:ext cx="2767987" cy="1485713"/>
            <a:chOff x="214184" y="1016935"/>
            <a:chExt cx="3565141" cy="1719281"/>
          </a:xfrm>
        </p:grpSpPr>
        <p:sp>
          <p:nvSpPr>
            <p:cNvPr id="69" name="직사각형 22">
              <a:extLst>
                <a:ext uri="{FF2B5EF4-FFF2-40B4-BE49-F238E27FC236}">
                  <a16:creationId xmlns:a16="http://schemas.microsoft.com/office/drawing/2014/main" id="{8E737BC0-761C-45C8-BDC2-E4D99056329F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직사각형">
              <a:extLst>
                <a:ext uri="{FF2B5EF4-FFF2-40B4-BE49-F238E27FC236}">
                  <a16:creationId xmlns:a16="http://schemas.microsoft.com/office/drawing/2014/main" id="{73DE0F28-B1B9-4BE8-AA8A-10D5C05A5383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9" name="게임 시작">
              <a:extLst>
                <a:ext uri="{FF2B5EF4-FFF2-40B4-BE49-F238E27FC236}">
                  <a16:creationId xmlns:a16="http://schemas.microsoft.com/office/drawing/2014/main" id="{821994C3-A5AB-4411-8D7C-23B9C3BA846E}"/>
                </a:ext>
              </a:extLst>
            </p:cNvPr>
            <p:cNvSpPr txBox="1"/>
            <p:nvPr/>
          </p:nvSpPr>
          <p:spPr>
            <a:xfrm>
              <a:off x="266257" y="1078043"/>
              <a:ext cx="1132990" cy="320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sz="1200" dirty="0"/>
                <a:t>마이페이지</a:t>
              </a:r>
              <a:endParaRPr sz="1200" dirty="0"/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605A629E-2F61-4C44-A44E-A3FB08288B67}"/>
                </a:ext>
              </a:extLst>
            </p:cNvPr>
            <p:cNvSpPr/>
            <p:nvPr/>
          </p:nvSpPr>
          <p:spPr>
            <a:xfrm>
              <a:off x="853090" y="1550095"/>
              <a:ext cx="1164575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01" name="사용할…">
              <a:extLst>
                <a:ext uri="{FF2B5EF4-FFF2-40B4-BE49-F238E27FC236}">
                  <a16:creationId xmlns:a16="http://schemas.microsoft.com/office/drawing/2014/main" id="{2FD7FC1A-B9DB-4A29-AAAD-9A0C8450D24C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2" name="개체가…">
              <a:extLst>
                <a:ext uri="{FF2B5EF4-FFF2-40B4-BE49-F238E27FC236}">
                  <a16:creationId xmlns:a16="http://schemas.microsoft.com/office/drawing/2014/main" id="{81468FD0-3EF8-4406-9EB8-6A298577E4F1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3" name="직사각형">
              <a:extLst>
                <a:ext uri="{FF2B5EF4-FFF2-40B4-BE49-F238E27FC236}">
                  <a16:creationId xmlns:a16="http://schemas.microsoft.com/office/drawing/2014/main" id="{31117FFA-FF03-4FD3-9992-1EBD552B8B7A}"/>
                </a:ext>
              </a:extLst>
            </p:cNvPr>
            <p:cNvSpPr/>
            <p:nvPr/>
          </p:nvSpPr>
          <p:spPr>
            <a:xfrm>
              <a:off x="2196479" y="1550095"/>
              <a:ext cx="1073231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가입정보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선">
            <a:extLst>
              <a:ext uri="{FF2B5EF4-FFF2-40B4-BE49-F238E27FC236}">
                <a16:creationId xmlns:a16="http://schemas.microsoft.com/office/drawing/2014/main" id="{07F1BF94-B2F3-44EC-847D-7F4D8573131C}"/>
              </a:ext>
            </a:extLst>
          </p:cNvPr>
          <p:cNvSpPr/>
          <p:nvPr/>
        </p:nvSpPr>
        <p:spPr>
          <a:xfrm>
            <a:off x="6959985" y="3106198"/>
            <a:ext cx="8784" cy="61439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70DBE1-0B11-4076-9E4D-EF35454F0524}"/>
              </a:ext>
            </a:extLst>
          </p:cNvPr>
          <p:cNvCxnSpPr>
            <a:stCxn id="51" idx="2"/>
            <a:endCxn id="104" idx="0"/>
          </p:cNvCxnSpPr>
          <p:nvPr/>
        </p:nvCxnSpPr>
        <p:spPr>
          <a:xfrm>
            <a:off x="5691815" y="2803487"/>
            <a:ext cx="1268170" cy="3027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2035CB-367D-47CE-8352-6120B8EE2C27}"/>
              </a:ext>
            </a:extLst>
          </p:cNvPr>
          <p:cNvCxnSpPr>
            <a:endCxn id="104" idx="0"/>
          </p:cNvCxnSpPr>
          <p:nvPr/>
        </p:nvCxnSpPr>
        <p:spPr>
          <a:xfrm flipH="1">
            <a:off x="6959985" y="2835851"/>
            <a:ext cx="8784" cy="2703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E64D9A-0805-4D95-986C-F0D228ECA2AF}"/>
              </a:ext>
            </a:extLst>
          </p:cNvPr>
          <p:cNvGrpSpPr/>
          <p:nvPr/>
        </p:nvGrpSpPr>
        <p:grpSpPr>
          <a:xfrm>
            <a:off x="6509722" y="3859497"/>
            <a:ext cx="5523249" cy="1719281"/>
            <a:chOff x="214184" y="1016935"/>
            <a:chExt cx="5523249" cy="1719281"/>
          </a:xfrm>
        </p:grpSpPr>
        <p:sp>
          <p:nvSpPr>
            <p:cNvPr id="106" name="직사각형 22">
              <a:extLst>
                <a:ext uri="{FF2B5EF4-FFF2-40B4-BE49-F238E27FC236}">
                  <a16:creationId xmlns:a16="http://schemas.microsoft.com/office/drawing/2014/main" id="{B77D07EF-1FF4-44DC-B7AA-FD4A0B11D753}"/>
                </a:ext>
              </a:extLst>
            </p:cNvPr>
            <p:cNvSpPr/>
            <p:nvPr/>
          </p:nvSpPr>
          <p:spPr>
            <a:xfrm>
              <a:off x="438304" y="1305673"/>
              <a:ext cx="5299129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직사각형">
              <a:extLst>
                <a:ext uri="{FF2B5EF4-FFF2-40B4-BE49-F238E27FC236}">
                  <a16:creationId xmlns:a16="http://schemas.microsoft.com/office/drawing/2014/main" id="{1CD04A94-326E-44B9-A4F8-E98D6D354BF0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08" name="게임 시작">
              <a:extLst>
                <a:ext uri="{FF2B5EF4-FFF2-40B4-BE49-F238E27FC236}">
                  <a16:creationId xmlns:a16="http://schemas.microsoft.com/office/drawing/2014/main" id="{5B1A13F1-DB06-407C-B0AB-BBB30C6D2058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게시판</a:t>
              </a:r>
              <a:endParaRPr dirty="0"/>
            </a:p>
          </p:txBody>
        </p:sp>
        <p:sp>
          <p:nvSpPr>
            <p:cNvPr id="109" name="직사각형">
              <a:extLst>
                <a:ext uri="{FF2B5EF4-FFF2-40B4-BE49-F238E27FC236}">
                  <a16:creationId xmlns:a16="http://schemas.microsoft.com/office/drawing/2014/main" id="{CB0D095B-B5CA-476C-A874-EDB17FF38B11}"/>
                </a:ext>
              </a:extLst>
            </p:cNvPr>
            <p:cNvSpPr/>
            <p:nvPr/>
          </p:nvSpPr>
          <p:spPr>
            <a:xfrm>
              <a:off x="69269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작성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사용할…">
              <a:extLst>
                <a:ext uri="{FF2B5EF4-FFF2-40B4-BE49-F238E27FC236}">
                  <a16:creationId xmlns:a16="http://schemas.microsoft.com/office/drawing/2014/main" id="{1DC1CA02-AC65-44FF-9C2F-5A5B3220BBC0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1" name="개체가…">
              <a:extLst>
                <a:ext uri="{FF2B5EF4-FFF2-40B4-BE49-F238E27FC236}">
                  <a16:creationId xmlns:a16="http://schemas.microsoft.com/office/drawing/2014/main" id="{F66C5DE8-9913-47B1-9891-13D69BEC02B3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2" name="직사각형">
              <a:extLst>
                <a:ext uri="{FF2B5EF4-FFF2-40B4-BE49-F238E27FC236}">
                  <a16:creationId xmlns:a16="http://schemas.microsoft.com/office/drawing/2014/main" id="{B645A183-FDB2-473F-A7A3-BC1C45F40917}"/>
                </a:ext>
              </a:extLst>
            </p:cNvPr>
            <p:cNvSpPr/>
            <p:nvPr/>
          </p:nvSpPr>
          <p:spPr>
            <a:xfrm>
              <a:off x="199836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검색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">
              <a:extLst>
                <a:ext uri="{FF2B5EF4-FFF2-40B4-BE49-F238E27FC236}">
                  <a16:creationId xmlns:a16="http://schemas.microsoft.com/office/drawing/2014/main" id="{352EBD07-F357-43C5-9530-E5540BAE4411}"/>
                </a:ext>
              </a:extLst>
            </p:cNvPr>
            <p:cNvSpPr/>
            <p:nvPr/>
          </p:nvSpPr>
          <p:spPr>
            <a:xfrm>
              <a:off x="3203343" y="1540043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조회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1F652A7C-9646-4EC1-B21A-ECF1C39C719A}"/>
                </a:ext>
              </a:extLst>
            </p:cNvPr>
            <p:cNvSpPr/>
            <p:nvPr/>
          </p:nvSpPr>
          <p:spPr>
            <a:xfrm>
              <a:off x="448025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수정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845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4873A495-A77A-41A7-AFEE-2165F6A66C18}"/>
              </a:ext>
            </a:extLst>
          </p:cNvPr>
          <p:cNvGrpSpPr/>
          <p:nvPr/>
        </p:nvGrpSpPr>
        <p:grpSpPr>
          <a:xfrm>
            <a:off x="218248" y="3926987"/>
            <a:ext cx="8713717" cy="2732861"/>
            <a:chOff x="214184" y="1016935"/>
            <a:chExt cx="8713717" cy="2732861"/>
          </a:xfrm>
        </p:grpSpPr>
        <p:sp>
          <p:nvSpPr>
            <p:cNvPr id="73" name="직사각형 22">
              <a:extLst>
                <a:ext uri="{FF2B5EF4-FFF2-40B4-BE49-F238E27FC236}">
                  <a16:creationId xmlns:a16="http://schemas.microsoft.com/office/drawing/2014/main" id="{503A4C8A-2F11-4A1F-B670-E37044BAD0D6}"/>
                </a:ext>
              </a:extLst>
            </p:cNvPr>
            <p:cNvSpPr/>
            <p:nvPr/>
          </p:nvSpPr>
          <p:spPr>
            <a:xfrm>
              <a:off x="600404" y="1305673"/>
              <a:ext cx="8327497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직사각형">
              <a:extLst>
                <a:ext uri="{FF2B5EF4-FFF2-40B4-BE49-F238E27FC236}">
                  <a16:creationId xmlns:a16="http://schemas.microsoft.com/office/drawing/2014/main" id="{749902E2-9BF3-422B-AE56-A9576A52388A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83" name="게임 시작">
            <a:extLst>
              <a:ext uri="{FF2B5EF4-FFF2-40B4-BE49-F238E27FC236}">
                <a16:creationId xmlns:a16="http://schemas.microsoft.com/office/drawing/2014/main" id="{42F7A82D-C56F-48CF-A885-1D71F8A5FA47}"/>
              </a:ext>
            </a:extLst>
          </p:cNvPr>
          <p:cNvSpPr txBox="1"/>
          <p:nvPr/>
        </p:nvSpPr>
        <p:spPr>
          <a:xfrm>
            <a:off x="270321" y="3986786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회원</a:t>
            </a:r>
            <a:endParaRPr dirty="0"/>
          </a:p>
        </p:txBody>
      </p:sp>
      <p:sp>
        <p:nvSpPr>
          <p:cNvPr id="84" name="사용할…">
            <a:extLst>
              <a:ext uri="{FF2B5EF4-FFF2-40B4-BE49-F238E27FC236}">
                <a16:creationId xmlns:a16="http://schemas.microsoft.com/office/drawing/2014/main" id="{6B43E279-A8EA-4A8D-AB9C-71D87D17BD81}"/>
              </a:ext>
            </a:extLst>
          </p:cNvPr>
          <p:cNvSpPr txBox="1"/>
          <p:nvPr/>
        </p:nvSpPr>
        <p:spPr>
          <a:xfrm>
            <a:off x="1883576" y="4825631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85" name="개체가…">
            <a:extLst>
              <a:ext uri="{FF2B5EF4-FFF2-40B4-BE49-F238E27FC236}">
                <a16:creationId xmlns:a16="http://schemas.microsoft.com/office/drawing/2014/main" id="{CFAF0F1D-48ED-40E8-BC29-F6FDE00F5BB1}"/>
              </a:ext>
            </a:extLst>
          </p:cNvPr>
          <p:cNvSpPr txBox="1"/>
          <p:nvPr/>
        </p:nvSpPr>
        <p:spPr>
          <a:xfrm>
            <a:off x="2980297" y="4825631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D340E83-68CD-4A2E-95B5-B712ADA043D5}"/>
              </a:ext>
            </a:extLst>
          </p:cNvPr>
          <p:cNvGrpSpPr/>
          <p:nvPr/>
        </p:nvGrpSpPr>
        <p:grpSpPr>
          <a:xfrm>
            <a:off x="2776257" y="4427740"/>
            <a:ext cx="1702823" cy="2112057"/>
            <a:chOff x="648227" y="1466085"/>
            <a:chExt cx="1702823" cy="2112057"/>
          </a:xfrm>
        </p:grpSpPr>
        <p:sp>
          <p:nvSpPr>
            <p:cNvPr id="90" name="직사각형">
              <a:extLst>
                <a:ext uri="{FF2B5EF4-FFF2-40B4-BE49-F238E27FC236}">
                  <a16:creationId xmlns:a16="http://schemas.microsoft.com/office/drawing/2014/main" id="{0E829952-0E7F-4887-A47F-D4015AD9CC9D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 DTO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검증 후 로그인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7B00C7D0-9B78-4F2B-90D0-40FCA7DC931C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1E53163-9137-40E1-A101-B042EDB68C2D}"/>
              </a:ext>
            </a:extLst>
          </p:cNvPr>
          <p:cNvGrpSpPr/>
          <p:nvPr/>
        </p:nvGrpSpPr>
        <p:grpSpPr>
          <a:xfrm>
            <a:off x="666030" y="4411148"/>
            <a:ext cx="1887478" cy="2112057"/>
            <a:chOff x="648227" y="1466085"/>
            <a:chExt cx="1887478" cy="2112057"/>
          </a:xfrm>
        </p:grpSpPr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E5935A3F-3C5C-4353-892A-649998913155}"/>
                </a:ext>
              </a:extLst>
            </p:cNvPr>
            <p:cNvSpPr/>
            <p:nvPr/>
          </p:nvSpPr>
          <p:spPr>
            <a:xfrm>
              <a:off x="898263" y="1796212"/>
              <a:ext cx="1637442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  <a:r>
                <a:rPr lang="ko-KR" altLang="en-US" sz="1400" dirty="0">
                  <a:solidFill>
                    <a:schemeClr val="tx1"/>
                  </a:solidFill>
                </a:rPr>
                <a:t> 검증 후 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">
              <a:extLst>
                <a:ext uri="{FF2B5EF4-FFF2-40B4-BE49-F238E27FC236}">
                  <a16:creationId xmlns:a16="http://schemas.microsoft.com/office/drawing/2014/main" id="{14172973-47B3-4E20-A6AE-D4FC6F9B0DBB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D07F6D6-0BA8-428D-854D-C58A0A4745B3}"/>
              </a:ext>
            </a:extLst>
          </p:cNvPr>
          <p:cNvGrpSpPr/>
          <p:nvPr/>
        </p:nvGrpSpPr>
        <p:grpSpPr>
          <a:xfrm>
            <a:off x="4729116" y="4427740"/>
            <a:ext cx="1702824" cy="2112057"/>
            <a:chOff x="648226" y="1466085"/>
            <a:chExt cx="1702824" cy="2112057"/>
          </a:xfrm>
        </p:grpSpPr>
        <p:sp>
          <p:nvSpPr>
            <p:cNvPr id="99" name="직사각형">
              <a:extLst>
                <a:ext uri="{FF2B5EF4-FFF2-40B4-BE49-F238E27FC236}">
                  <a16:creationId xmlns:a16="http://schemas.microsoft.com/office/drawing/2014/main" id="{AF863067-6BCF-494B-8CB0-416609D12429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logout.jsp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사용해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세션의 정보를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2D440758-FE96-45D5-86F8-2FB9249883F2}"/>
                </a:ext>
              </a:extLst>
            </p:cNvPr>
            <p:cNvSpPr/>
            <p:nvPr/>
          </p:nvSpPr>
          <p:spPr>
            <a:xfrm>
              <a:off x="648226" y="1466085"/>
              <a:ext cx="995823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114340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2"/>
          <p:cNvSpPr txBox="1"/>
          <p:nvPr/>
        </p:nvSpPr>
        <p:spPr>
          <a:xfrm>
            <a:off x="321303" y="164257"/>
            <a:ext cx="499431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흐름도</a:t>
            </a:r>
            <a:r>
              <a:rPr lang="en-US" dirty="0"/>
              <a:t> – </a:t>
            </a:r>
            <a:r>
              <a:rPr lang="en-US" dirty="0" err="1"/>
              <a:t>db</a:t>
            </a:r>
            <a:r>
              <a:rPr lang="ko-KR" altLang="en-US" dirty="0"/>
              <a:t> 사용 흐름</a:t>
            </a: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3F6F56-63FF-4E94-87DA-103F7FAD3A27}"/>
              </a:ext>
            </a:extLst>
          </p:cNvPr>
          <p:cNvGrpSpPr/>
          <p:nvPr/>
        </p:nvGrpSpPr>
        <p:grpSpPr>
          <a:xfrm>
            <a:off x="214184" y="1016935"/>
            <a:ext cx="11711559" cy="2732861"/>
            <a:chOff x="214184" y="1016935"/>
            <a:chExt cx="11711559" cy="273286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11325339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499" name="게임 시작"/>
          <p:cNvSpPr txBox="1"/>
          <p:nvPr/>
        </p:nvSpPr>
        <p:spPr>
          <a:xfrm>
            <a:off x="266257" y="1076734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게시판</a:t>
            </a:r>
            <a:endParaRPr dirty="0"/>
          </a:p>
        </p:txBody>
      </p:sp>
      <p:sp>
        <p:nvSpPr>
          <p:cNvPr id="503" name="사용할…"/>
          <p:cNvSpPr txBox="1"/>
          <p:nvPr/>
        </p:nvSpPr>
        <p:spPr>
          <a:xfrm>
            <a:off x="1879512" y="1915579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511" name="개체가…"/>
          <p:cNvSpPr txBox="1"/>
          <p:nvPr/>
        </p:nvSpPr>
        <p:spPr>
          <a:xfrm>
            <a:off x="2976233" y="1915579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63521-1A23-4CA9-B8A8-6BAEBF7DEFCE}"/>
              </a:ext>
            </a:extLst>
          </p:cNvPr>
          <p:cNvGrpSpPr/>
          <p:nvPr/>
        </p:nvGrpSpPr>
        <p:grpSpPr>
          <a:xfrm>
            <a:off x="4257362" y="1517927"/>
            <a:ext cx="3199609" cy="2112057"/>
            <a:chOff x="971536" y="1453017"/>
            <a:chExt cx="3199609" cy="211205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2DEF91-B192-4F84-9D25-A74769A83D63}"/>
                </a:ext>
              </a:extLst>
            </p:cNvPr>
            <p:cNvGrpSpPr/>
            <p:nvPr/>
          </p:nvGrpSpPr>
          <p:grpSpPr>
            <a:xfrm>
              <a:off x="971536" y="1453017"/>
              <a:ext cx="1702823" cy="2112057"/>
              <a:chOff x="971536" y="1453017"/>
              <a:chExt cx="1702823" cy="2112057"/>
            </a:xfrm>
          </p:grpSpPr>
          <p:sp>
            <p:nvSpPr>
              <p:cNvPr id="500" name="직사각형"/>
              <p:cNvSpPr/>
              <p:nvPr/>
            </p:nvSpPr>
            <p:spPr>
              <a:xfrm>
                <a:off x="1221572" y="1783144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글쓰기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board_write.jsp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페이징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write.do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6E9724B6-DB71-4278-96D8-E898313220FA}"/>
                  </a:ext>
                </a:extLst>
              </p:cNvPr>
              <p:cNvSpPr/>
              <p:nvPr/>
            </p:nvSpPr>
            <p:spPr>
              <a:xfrm>
                <a:off x="971536" y="1453017"/>
                <a:ext cx="803092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작성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FDFC859-D3D9-4684-AC25-CB2ABE5D348B}"/>
                </a:ext>
              </a:extLst>
            </p:cNvPr>
            <p:cNvSpPr/>
            <p:nvPr/>
          </p:nvSpPr>
          <p:spPr>
            <a:xfrm>
              <a:off x="2718358" y="1776106"/>
              <a:ext cx="1452787" cy="17847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작성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완료시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WriteController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8E6943-9CED-49C2-BF0A-016FA9DD3CEF}"/>
              </a:ext>
            </a:extLst>
          </p:cNvPr>
          <p:cNvGrpSpPr/>
          <p:nvPr/>
        </p:nvGrpSpPr>
        <p:grpSpPr>
          <a:xfrm>
            <a:off x="661966" y="1501096"/>
            <a:ext cx="1624324" cy="2118239"/>
            <a:chOff x="648227" y="1466085"/>
            <a:chExt cx="1624324" cy="2118239"/>
          </a:xfrm>
        </p:grpSpPr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641577FB-05CA-49E5-9CD2-2A7DD17A8ADA}"/>
                </a:ext>
              </a:extLst>
            </p:cNvPr>
            <p:cNvSpPr/>
            <p:nvPr/>
          </p:nvSpPr>
          <p:spPr>
            <a:xfrm>
              <a:off x="819764" y="1802394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ListController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4F33D0-9B69-4310-A573-50620B6A54F0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보기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DCBD41-E25C-4A2E-967F-D2B58BFA6D8D}"/>
              </a:ext>
            </a:extLst>
          </p:cNvPr>
          <p:cNvGrpSpPr/>
          <p:nvPr/>
        </p:nvGrpSpPr>
        <p:grpSpPr>
          <a:xfrm>
            <a:off x="7935007" y="1532701"/>
            <a:ext cx="3199610" cy="2112057"/>
            <a:chOff x="729859" y="1467791"/>
            <a:chExt cx="3199610" cy="211205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235487A-F93F-4517-B52A-5FC1A49A342F}"/>
                </a:ext>
              </a:extLst>
            </p:cNvPr>
            <p:cNvGrpSpPr/>
            <p:nvPr/>
          </p:nvGrpSpPr>
          <p:grpSpPr>
            <a:xfrm>
              <a:off x="729859" y="1467791"/>
              <a:ext cx="1702824" cy="2112057"/>
              <a:chOff x="729859" y="1467791"/>
              <a:chExt cx="1702824" cy="2112057"/>
            </a:xfrm>
          </p:grpSpPr>
          <p:sp>
            <p:nvSpPr>
              <p:cNvPr id="67" name="직사각형">
                <a:extLst>
                  <a:ext uri="{FF2B5EF4-FFF2-40B4-BE49-F238E27FC236}">
                    <a16:creationId xmlns:a16="http://schemas.microsoft.com/office/drawing/2014/main" id="{CF22A9A1-AD87-4930-A24D-D9CFDCD30E5E}"/>
                  </a:ext>
                </a:extLst>
              </p:cNvPr>
              <p:cNvSpPr/>
              <p:nvPr/>
            </p:nvSpPr>
            <p:spPr>
              <a:xfrm>
                <a:off x="979896" y="1797918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수정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PassController.java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비밀번호를 검증 하는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">
                <a:extLst>
                  <a:ext uri="{FF2B5EF4-FFF2-40B4-BE49-F238E27FC236}">
                    <a16:creationId xmlns:a16="http://schemas.microsoft.com/office/drawing/2014/main" id="{368F7C30-0CBC-4E20-BC3B-B0D0A8F4275E}"/>
                  </a:ext>
                </a:extLst>
              </p:cNvPr>
              <p:cNvSpPr/>
              <p:nvPr/>
            </p:nvSpPr>
            <p:spPr>
              <a:xfrm>
                <a:off x="729859" y="1467791"/>
                <a:ext cx="1452787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수정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989CFC36-EF32-46AE-8415-29D68B222B71}"/>
                </a:ext>
              </a:extLst>
            </p:cNvPr>
            <p:cNvSpPr/>
            <p:nvPr/>
          </p:nvSpPr>
          <p:spPr>
            <a:xfrm>
              <a:off x="2476682" y="1810814"/>
              <a:ext cx="1452787" cy="1769034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비밀번호 검증 후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EditController.java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edit.do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이동하거나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글을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0F5D861-84A3-4D25-B2D7-8AD7362B814A}"/>
              </a:ext>
            </a:extLst>
          </p:cNvPr>
          <p:cNvGrpSpPr/>
          <p:nvPr/>
        </p:nvGrpSpPr>
        <p:grpSpPr>
          <a:xfrm>
            <a:off x="6766087" y="4427740"/>
            <a:ext cx="1702823" cy="2112057"/>
            <a:chOff x="648227" y="1466085"/>
            <a:chExt cx="1702823" cy="2112057"/>
          </a:xfrm>
        </p:grpSpPr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6A384645-DF79-45EF-B082-2A8ECDA6C537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Update.jsp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UpdateProcess.jsp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검증 후 정보수정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">
              <a:extLst>
                <a:ext uri="{FF2B5EF4-FFF2-40B4-BE49-F238E27FC236}">
                  <a16:creationId xmlns:a16="http://schemas.microsoft.com/office/drawing/2014/main" id="{12355492-C6A8-4BAD-89A4-EC8533ABC254}"/>
                </a:ext>
              </a:extLst>
            </p:cNvPr>
            <p:cNvSpPr/>
            <p:nvPr/>
          </p:nvSpPr>
          <p:spPr>
            <a:xfrm>
              <a:off x="648227" y="1466085"/>
              <a:ext cx="1202506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 수정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">
            <a:extLst>
              <a:ext uri="{FF2B5EF4-FFF2-40B4-BE49-F238E27FC236}">
                <a16:creationId xmlns:a16="http://schemas.microsoft.com/office/drawing/2014/main" id="{40148C5E-8D66-4D9E-B1FB-0EC183E692D3}"/>
              </a:ext>
            </a:extLst>
          </p:cNvPr>
          <p:cNvSpPr/>
          <p:nvPr/>
        </p:nvSpPr>
        <p:spPr>
          <a:xfrm>
            <a:off x="2331220" y="1843853"/>
            <a:ext cx="1452787" cy="178193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검색 버튼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</a:rPr>
              <a:t>servlet-mapping</a:t>
            </a: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ListController</a:t>
            </a:r>
            <a:r>
              <a:rPr lang="en-US" sz="1400" dirty="0">
                <a:solidFill>
                  <a:schemeClr val="tx1"/>
                </a:solidFill>
              </a:rPr>
              <a:t>.java</a:t>
            </a:r>
            <a:r>
              <a:rPr lang="ko-KR" altLang="en-US" sz="1400" dirty="0">
                <a:solidFill>
                  <a:schemeClr val="tx1"/>
                </a:solidFill>
              </a:rPr>
              <a:t>을 이용해 </a:t>
            </a:r>
            <a:r>
              <a:rPr lang="ko-KR" altLang="en-US" sz="1400" dirty="0" err="1">
                <a:solidFill>
                  <a:schemeClr val="tx1"/>
                </a:solidFill>
              </a:rPr>
              <a:t>페이징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board.do</a:t>
            </a:r>
            <a:r>
              <a:rPr lang="ko-KR" altLang="en-US" sz="1400" dirty="0">
                <a:solidFill>
                  <a:schemeClr val="tx1"/>
                </a:solidFill>
              </a:rPr>
              <a:t>로 이동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962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</a:t>
            </a:r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4011375-F6CF-4305-BAD0-C8DF647E6A0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1EA22FB-B70D-47F5-A989-7D2070BC3475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75CF70D2-6342-4A4C-9DBF-756EC475697C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1. header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3104796" y="3118497"/>
            <a:ext cx="5817704" cy="357524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header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각 메뉴들에 링크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소켓을 사용해 실시간으로 채팅이 가능한 기능이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버튼과 채팅 버튼은 우측 하단에 고정됨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- 1. </a:t>
            </a:r>
            <a:r>
              <a:rPr lang="en-US" altLang="ko-KR" dirty="0"/>
              <a:t>header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FBF59-8972-407C-9457-6E9E454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63" y="1270376"/>
            <a:ext cx="9469171" cy="125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A5967D-9CBD-4DAB-AFB8-04840268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44" y="3118497"/>
            <a:ext cx="466790" cy="466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E31C98-162F-4773-A42F-840B694C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444" y="2690799"/>
            <a:ext cx="43821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58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footer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3104796" y="3118497"/>
            <a:ext cx="5817704" cy="357524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footer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2</a:t>
            </a:r>
            <a:r>
              <a:rPr dirty="0"/>
              <a:t>. </a:t>
            </a:r>
            <a:r>
              <a:rPr lang="en-US" altLang="ko-KR" dirty="0"/>
              <a:t>footer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8C029-24D8-4221-BEA5-D2023A7E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191"/>
            <a:ext cx="71723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626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3. </a:t>
            </a:r>
            <a:r>
              <a:rPr lang="ko-KR" altLang="en-US" dirty="0"/>
              <a:t>메인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환영문구와 접속 시각을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자바빈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저장소에 있는 모든 제품 데이터를 받아와 표시해줌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3</a:t>
            </a:r>
            <a:r>
              <a:rPr dirty="0"/>
              <a:t>. </a:t>
            </a:r>
            <a:r>
              <a:rPr lang="ko-KR" altLang="en-US" dirty="0"/>
              <a:t>메인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D56A0-5F35-441C-8649-08505AA1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947"/>
            <a:ext cx="4438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28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4. </a:t>
            </a:r>
            <a:r>
              <a:rPr lang="ko-KR" altLang="en-US" dirty="0"/>
              <a:t>베스트 상품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태그로 문구를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자바빈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저장소에 있는 모든 제품 데이터를 받아와 표시해줌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4</a:t>
            </a:r>
            <a:r>
              <a:rPr dirty="0"/>
              <a:t>. </a:t>
            </a:r>
            <a:r>
              <a:rPr lang="ko-KR" altLang="en-US" dirty="0"/>
              <a:t>베스트 상품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B8858-2773-4340-8F0C-62044944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11081"/>
            <a:ext cx="3776870" cy="564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201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28.png" descr="image28.png"/>
          <p:cNvPicPr>
            <a:picLocks noChangeAspect="1"/>
          </p:cNvPicPr>
          <p:nvPr/>
        </p:nvPicPr>
        <p:blipFill>
          <a:blip r:embed="rId2"/>
          <a:srcRect t="16835" b="77833"/>
          <a:stretch>
            <a:fillRect/>
          </a:stretch>
        </p:blipFill>
        <p:spPr>
          <a:xfrm>
            <a:off x="-17065" y="-4930"/>
            <a:ext cx="12226067" cy="977632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62" name="청년선대위가 리스너 프로젝트 활동을 통해 청취한 인디게임 개발자들의 의견 제안을 바탕으로, 소규모 개발자 관점에서의 논의를 촉진하고 게임산업 활성화를 위한 대책을 모색하기 위해 계획…"/>
          <p:cNvSpPr txBox="1"/>
          <p:nvPr/>
        </p:nvSpPr>
        <p:spPr>
          <a:xfrm>
            <a:off x="465947" y="1380884"/>
            <a:ext cx="570976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IT </a:t>
            </a:r>
            <a:r>
              <a:rPr lang="ko-KR" altLang="en-US" dirty="0"/>
              <a:t>개발자 신입의 최다 검색어는 자바</a:t>
            </a:r>
            <a:endParaRPr dirty="0"/>
          </a:p>
        </p:txBody>
      </p:sp>
      <p:sp>
        <p:nvSpPr>
          <p:cNvPr id="364" name="추후 출시될 아케이드 인디 게임 홍보차…"/>
          <p:cNvSpPr txBox="1"/>
          <p:nvPr/>
        </p:nvSpPr>
        <p:spPr>
          <a:xfrm>
            <a:off x="4809750" y="5239472"/>
            <a:ext cx="6680671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추후</a:t>
            </a:r>
            <a:r>
              <a:rPr dirty="0"/>
              <a:t> </a:t>
            </a:r>
            <a:r>
              <a:rPr lang="ko-KR" altLang="en-US" dirty="0"/>
              <a:t>현업에서 일할 때 도움이 되는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기본지식상승을 노리며</a:t>
            </a:r>
          </a:p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간단한 기능들을 직접 구현해보는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쇼핑몰 사이트를 개발 및 출시 </a:t>
            </a:r>
          </a:p>
        </p:txBody>
      </p:sp>
      <p:sp>
        <p:nvSpPr>
          <p:cNvPr id="365" name="2022년 인디 게임 산업 활성화 가능성 예상되어"/>
          <p:cNvSpPr txBox="1"/>
          <p:nvPr/>
        </p:nvSpPr>
        <p:spPr>
          <a:xfrm>
            <a:off x="183510" y="3979177"/>
            <a:ext cx="892006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자바로 취업한다면 스프링 스택을 이용해 개발을 하므로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기술로 기반을 </a:t>
            </a:r>
            <a:r>
              <a:rPr lang="ko-KR" altLang="en-US" dirty="0" err="1"/>
              <a:t>닦아두는</a:t>
            </a:r>
            <a:r>
              <a:rPr lang="ko-KR" altLang="en-US" dirty="0"/>
              <a:t> 것이 좋다고 생각된다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F7D64-BD85-454C-BBAC-F2D4D51D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77" y="1030974"/>
            <a:ext cx="6230219" cy="1038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1E9A37-3788-4E9D-B36B-5AAA8725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" y="2699928"/>
            <a:ext cx="6296904" cy="105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C84EE9-95DC-4457-8CD5-48050D4D2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305" y="3416843"/>
            <a:ext cx="2143424" cy="2667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5. </a:t>
            </a:r>
            <a:r>
              <a:rPr lang="ko-KR" altLang="en-US" dirty="0"/>
              <a:t>진행중인 이벤트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style.css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덮어씌워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5</a:t>
            </a:r>
            <a:r>
              <a:rPr dirty="0"/>
              <a:t>. </a:t>
            </a:r>
            <a:r>
              <a:rPr lang="ko-KR" altLang="en-US" dirty="0"/>
              <a:t>진행중인 이벤트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F4FB5-F334-40EA-B49E-401E275E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14268"/>
            <a:ext cx="4757530" cy="55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808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6. </a:t>
            </a:r>
            <a:r>
              <a:rPr lang="ko-KR" altLang="en-US" dirty="0"/>
              <a:t>쿠폰 </a:t>
            </a:r>
            <a:r>
              <a:rPr lang="en-US" altLang="ko-KR" dirty="0"/>
              <a:t>&amp; </a:t>
            </a:r>
            <a:r>
              <a:rPr lang="ko-KR" altLang="en-US" dirty="0"/>
              <a:t>혜택 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style.css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덮어씌워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ko-KR" altLang="en-US" dirty="0"/>
              <a:t>쿠폰 </a:t>
            </a:r>
            <a:r>
              <a:rPr lang="en-US" altLang="ko-KR" dirty="0"/>
              <a:t>&amp; </a:t>
            </a:r>
            <a:r>
              <a:rPr lang="ko-KR" altLang="en-US" dirty="0"/>
              <a:t>혜택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177F5-CDD7-4E38-B3FB-36CB790A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" y="1312703"/>
            <a:ext cx="4288622" cy="55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77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7. </a:t>
            </a:r>
            <a:r>
              <a:rPr lang="ko-KR" altLang="en-US" dirty="0"/>
              <a:t>자유게시판 </a:t>
            </a:r>
            <a:r>
              <a:rPr lang="en-US" altLang="ko-KR" dirty="0"/>
              <a:t>&amp; </a:t>
            </a:r>
            <a:r>
              <a:rPr lang="ko-KR" altLang="en-US" dirty="0"/>
              <a:t>건의게시판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${}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( EL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을 사용해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파일을 첨부한 글을 조회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삭제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n-ea"/>
                <a:ea typeface="+mn-ea"/>
              </a:rPr>
              <a:t>검색할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수 있으며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작성된 게시글의 첨부 파일은 다운로드가 가능하다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7</a:t>
            </a:r>
            <a:r>
              <a:rPr dirty="0"/>
              <a:t>. </a:t>
            </a:r>
            <a:r>
              <a:rPr lang="ko-KR" altLang="en-US" dirty="0"/>
              <a:t>자유게시판 </a:t>
            </a:r>
            <a:r>
              <a:rPr lang="en-US" altLang="ko-KR" dirty="0"/>
              <a:t>&amp; </a:t>
            </a:r>
            <a:r>
              <a:rPr lang="ko-KR" altLang="en-US" dirty="0"/>
              <a:t>건의게시판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FBD474-B342-40E4-A31F-1DEF0C60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748"/>
            <a:ext cx="5512904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82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8. </a:t>
            </a:r>
            <a:r>
              <a:rPr lang="ko-KR" altLang="en-US" dirty="0"/>
              <a:t>상품구매과정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포함해 정보를 입력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상품 구매 과정을 진행할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8</a:t>
            </a:r>
            <a:r>
              <a:rPr dirty="0"/>
              <a:t>. </a:t>
            </a:r>
            <a:r>
              <a:rPr lang="ko-KR" altLang="en-US" dirty="0"/>
              <a:t>상품구매과정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19978-0C33-43E7-BE8F-62897DDD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47684"/>
            <a:ext cx="5370043" cy="51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219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9. </a:t>
            </a:r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로그아웃 기능이 구현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9</a:t>
            </a:r>
            <a:r>
              <a:rPr dirty="0"/>
              <a:t>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8421F-D12A-405B-AACB-BCB77ED7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067" y="3751673"/>
            <a:ext cx="1057423" cy="457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4E50F6-5C0E-4BEB-A7CC-C22E4DA0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569"/>
            <a:ext cx="5376551" cy="18379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45E4A-6C16-4268-A506-35912653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" y="3109932"/>
            <a:ext cx="2625976" cy="37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7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10. </a:t>
            </a:r>
            <a:r>
              <a:rPr lang="ko-KR" altLang="en-US" dirty="0"/>
              <a:t>마이페이지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마이페이지에서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 한 나의 정보를 보거나 수정할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10</a:t>
            </a:r>
            <a:r>
              <a:rPr dirty="0"/>
              <a:t>. </a:t>
            </a:r>
            <a:r>
              <a:rPr lang="ko-KR" altLang="en-US" dirty="0"/>
              <a:t>마이페이지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F78FF-CD38-4F3C-AAF1-27A5D0FB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90261"/>
            <a:ext cx="5494473" cy="50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19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11. </a:t>
            </a:r>
            <a:r>
              <a:rPr lang="ko-KR" altLang="en-US" dirty="0" err="1"/>
              <a:t>찾아오시는길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쇼핑몰의 위치를 확인할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11</a:t>
            </a:r>
            <a:r>
              <a:rPr dirty="0"/>
              <a:t>. </a:t>
            </a:r>
            <a:r>
              <a:rPr lang="ko-KR" altLang="en-US" dirty="0" err="1"/>
              <a:t>찾아오시는길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648C9-E878-489D-8055-7A91E0ED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5" y="1556784"/>
            <a:ext cx="511563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037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12. </a:t>
            </a:r>
            <a:r>
              <a:rPr lang="ko-KR" altLang="en-US" dirty="0"/>
              <a:t>실시간채팅문의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웹 소켓을 이용해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실시간 채팅 문의 기능을 이용할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12</a:t>
            </a:r>
            <a:r>
              <a:rPr dirty="0"/>
              <a:t>. </a:t>
            </a:r>
            <a:r>
              <a:rPr lang="ko-KR" altLang="en-US" dirty="0"/>
              <a:t>실시간채팅문의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6A5AA-6622-4096-A793-FD27090D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" y="3118497"/>
            <a:ext cx="5350435" cy="3499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9BF2D0-442F-4E0D-97DF-57E0E5C3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27" y="1363659"/>
            <a:ext cx="3591339" cy="1632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04601F-CCAB-4772-9323-1BF9CF27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3" y="1917136"/>
            <a:ext cx="40963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53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쿼리문을 사용해 아이디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비밀번호를 찾을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13</a:t>
            </a:r>
            <a:r>
              <a:rPr dirty="0"/>
              <a:t>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EF860-815E-4CC3-93C8-670D9B31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" y="1341653"/>
            <a:ext cx="3135683" cy="1349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62AF17-2C76-4F2C-8298-EC60D6E4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" y="6133999"/>
            <a:ext cx="1743318" cy="724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9DBFF-236D-4402-A56E-8B4B5A09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1" y="2836399"/>
            <a:ext cx="1476581" cy="1562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239789-4D44-4B43-AE5D-C7BAF2830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577" y="3915773"/>
            <a:ext cx="1590897" cy="16480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C288D-7ADF-4F9F-B94A-9DDC7197E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2473030"/>
            <a:ext cx="2963638" cy="1340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69830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  <p:sp>
        <p:nvSpPr>
          <p:cNvPr id="625" name="직사각형"/>
          <p:cNvSpPr/>
          <p:nvPr/>
        </p:nvSpPr>
        <p:spPr>
          <a:xfrm>
            <a:off x="5645426" y="1096741"/>
            <a:ext cx="6213101" cy="5597001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아이디를 제외한 가입 정보를 수정할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14</a:t>
            </a:r>
            <a:r>
              <a:rPr dirty="0"/>
              <a:t>. </a:t>
            </a:r>
            <a:r>
              <a:rPr lang="ko-KR" altLang="en-US" dirty="0"/>
              <a:t>회원정보 수정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E10A3-EFAA-494C-A8A1-7AF5800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698"/>
            <a:ext cx="5505799" cy="3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107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59"/>
          <p:cNvSpPr txBox="1"/>
          <p:nvPr/>
        </p:nvSpPr>
        <p:spPr>
          <a:xfrm>
            <a:off x="302081" y="164257"/>
            <a:ext cx="1107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69" name="직사각형 62"/>
          <p:cNvSpPr/>
          <p:nvPr/>
        </p:nvSpPr>
        <p:spPr>
          <a:xfrm>
            <a:off x="1259058" y="2285861"/>
            <a:ext cx="3253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0" name="직사각형 61"/>
          <p:cNvSpPr/>
          <p:nvPr/>
        </p:nvSpPr>
        <p:spPr>
          <a:xfrm>
            <a:off x="354969" y="2285861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71" name="TextBox 63"/>
          <p:cNvSpPr txBox="1"/>
          <p:nvPr/>
        </p:nvSpPr>
        <p:spPr>
          <a:xfrm>
            <a:off x="500068" y="2396900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1</a:t>
            </a:r>
          </a:p>
        </p:txBody>
      </p:sp>
      <p:sp>
        <p:nvSpPr>
          <p:cNvPr id="372" name="TextBox 64"/>
          <p:cNvSpPr txBox="1"/>
          <p:nvPr/>
        </p:nvSpPr>
        <p:spPr>
          <a:xfrm>
            <a:off x="1415368" y="239936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개발  환경  &amp;  개발  계획표</a:t>
            </a:r>
          </a:p>
        </p:txBody>
      </p:sp>
      <p:sp>
        <p:nvSpPr>
          <p:cNvPr id="373" name="직사각형 120"/>
          <p:cNvSpPr/>
          <p:nvPr/>
        </p:nvSpPr>
        <p:spPr>
          <a:xfrm>
            <a:off x="4731880" y="2283929"/>
            <a:ext cx="964348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4" name="TextBox 121"/>
          <p:cNvSpPr txBox="1"/>
          <p:nvPr/>
        </p:nvSpPr>
        <p:spPr>
          <a:xfrm>
            <a:off x="4735872" y="2378193"/>
            <a:ext cx="936556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5</a:t>
            </a:r>
            <a:r>
              <a:rPr dirty="0"/>
              <a:t>p~</a:t>
            </a:r>
            <a:r>
              <a:rPr lang="en-US" dirty="0"/>
              <a:t>6</a:t>
            </a:r>
            <a:r>
              <a:rPr dirty="0"/>
              <a:t>p</a:t>
            </a:r>
          </a:p>
        </p:txBody>
      </p:sp>
      <p:sp>
        <p:nvSpPr>
          <p:cNvPr id="375" name="직사각형 66"/>
          <p:cNvSpPr/>
          <p:nvPr/>
        </p:nvSpPr>
        <p:spPr>
          <a:xfrm>
            <a:off x="1259058" y="3047500"/>
            <a:ext cx="3253826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6" name="직사각형 65"/>
          <p:cNvSpPr/>
          <p:nvPr/>
        </p:nvSpPr>
        <p:spPr>
          <a:xfrm>
            <a:off x="354969" y="3047500"/>
            <a:ext cx="640828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7" name="TextBox 67"/>
          <p:cNvSpPr txBox="1"/>
          <p:nvPr/>
        </p:nvSpPr>
        <p:spPr>
          <a:xfrm>
            <a:off x="500068" y="3150791"/>
            <a:ext cx="37058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2</a:t>
            </a:r>
          </a:p>
        </p:txBody>
      </p:sp>
      <p:sp>
        <p:nvSpPr>
          <p:cNvPr id="378" name="TextBox 68"/>
          <p:cNvSpPr txBox="1"/>
          <p:nvPr/>
        </p:nvSpPr>
        <p:spPr>
          <a:xfrm>
            <a:off x="1404912" y="3161688"/>
            <a:ext cx="2712255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요구사항  정의서</a:t>
            </a:r>
          </a:p>
        </p:txBody>
      </p:sp>
      <p:sp>
        <p:nvSpPr>
          <p:cNvPr id="379" name="직사각형 123"/>
          <p:cNvSpPr/>
          <p:nvPr/>
        </p:nvSpPr>
        <p:spPr>
          <a:xfrm>
            <a:off x="4731880" y="3045567"/>
            <a:ext cx="964348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0" name="TextBox 124"/>
          <p:cNvSpPr txBox="1"/>
          <p:nvPr/>
        </p:nvSpPr>
        <p:spPr>
          <a:xfrm>
            <a:off x="4758754" y="3194929"/>
            <a:ext cx="9292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7</a:t>
            </a:r>
            <a:r>
              <a:rPr dirty="0"/>
              <a:t>p~</a:t>
            </a:r>
            <a:r>
              <a:rPr lang="en-US" dirty="0"/>
              <a:t>8</a:t>
            </a:r>
            <a:r>
              <a:rPr dirty="0"/>
              <a:t>p</a:t>
            </a:r>
          </a:p>
        </p:txBody>
      </p:sp>
      <p:sp>
        <p:nvSpPr>
          <p:cNvPr id="381" name="직사각형 70"/>
          <p:cNvSpPr/>
          <p:nvPr/>
        </p:nvSpPr>
        <p:spPr>
          <a:xfrm>
            <a:off x="1259058" y="3789760"/>
            <a:ext cx="3253826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2" name="직사각형 69"/>
          <p:cNvSpPr/>
          <p:nvPr/>
        </p:nvSpPr>
        <p:spPr>
          <a:xfrm>
            <a:off x="354969" y="3789760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83" name="TextBox 71"/>
          <p:cNvSpPr txBox="1"/>
          <p:nvPr/>
        </p:nvSpPr>
        <p:spPr>
          <a:xfrm>
            <a:off x="500068" y="3883545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3</a:t>
            </a:r>
          </a:p>
        </p:txBody>
      </p:sp>
      <p:sp>
        <p:nvSpPr>
          <p:cNvPr id="384" name="TextBox 72"/>
          <p:cNvSpPr txBox="1"/>
          <p:nvPr/>
        </p:nvSpPr>
        <p:spPr>
          <a:xfrm>
            <a:off x="1412851" y="3911872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클래스  다이어그램</a:t>
            </a:r>
          </a:p>
        </p:txBody>
      </p:sp>
      <p:sp>
        <p:nvSpPr>
          <p:cNvPr id="385" name="직사각형 138"/>
          <p:cNvSpPr/>
          <p:nvPr/>
        </p:nvSpPr>
        <p:spPr>
          <a:xfrm>
            <a:off x="4725708" y="3777336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6" name="TextBox 139"/>
          <p:cNvSpPr txBox="1"/>
          <p:nvPr/>
        </p:nvSpPr>
        <p:spPr>
          <a:xfrm>
            <a:off x="4731556" y="3921369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9</a:t>
            </a:r>
            <a:r>
              <a:rPr dirty="0"/>
              <a:t>p~</a:t>
            </a:r>
            <a:r>
              <a:rPr lang="en-US" dirty="0"/>
              <a:t>19</a:t>
            </a:r>
            <a:r>
              <a:rPr dirty="0"/>
              <a:t>p</a:t>
            </a:r>
          </a:p>
        </p:txBody>
      </p:sp>
      <p:sp>
        <p:nvSpPr>
          <p:cNvPr id="387" name="직사각형 76"/>
          <p:cNvSpPr/>
          <p:nvPr/>
        </p:nvSpPr>
        <p:spPr>
          <a:xfrm>
            <a:off x="1259058" y="4507784"/>
            <a:ext cx="325382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8" name="직사각형 75"/>
          <p:cNvSpPr/>
          <p:nvPr/>
        </p:nvSpPr>
        <p:spPr>
          <a:xfrm>
            <a:off x="354970" y="4507784"/>
            <a:ext cx="640826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9" name="TextBox 77"/>
          <p:cNvSpPr txBox="1"/>
          <p:nvPr/>
        </p:nvSpPr>
        <p:spPr>
          <a:xfrm>
            <a:off x="500068" y="4613993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4</a:t>
            </a:r>
          </a:p>
        </p:txBody>
      </p:sp>
      <p:sp>
        <p:nvSpPr>
          <p:cNvPr id="390" name="TextBox 78"/>
          <p:cNvSpPr txBox="1"/>
          <p:nvPr/>
        </p:nvSpPr>
        <p:spPr>
          <a:xfrm>
            <a:off x="1420672" y="4633043"/>
            <a:ext cx="2712250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전체  흐름도</a:t>
            </a:r>
          </a:p>
        </p:txBody>
      </p:sp>
      <p:sp>
        <p:nvSpPr>
          <p:cNvPr id="391" name="직사각형 141"/>
          <p:cNvSpPr/>
          <p:nvPr/>
        </p:nvSpPr>
        <p:spPr>
          <a:xfrm>
            <a:off x="4719539" y="4507784"/>
            <a:ext cx="96434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2" name="TextBox 142"/>
          <p:cNvSpPr txBox="1"/>
          <p:nvPr/>
        </p:nvSpPr>
        <p:spPr>
          <a:xfrm>
            <a:off x="4735872" y="4633043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20</a:t>
            </a:r>
            <a:r>
              <a:rPr dirty="0"/>
              <a:t>p~</a:t>
            </a:r>
            <a:r>
              <a:rPr lang="en-US" dirty="0"/>
              <a:t>23</a:t>
            </a:r>
            <a:r>
              <a:rPr dirty="0"/>
              <a:t>p</a:t>
            </a:r>
          </a:p>
        </p:txBody>
      </p:sp>
      <p:sp>
        <p:nvSpPr>
          <p:cNvPr id="393" name="직사각형 80"/>
          <p:cNvSpPr/>
          <p:nvPr/>
        </p:nvSpPr>
        <p:spPr>
          <a:xfrm>
            <a:off x="7232367" y="2323844"/>
            <a:ext cx="3253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4" name="TextBox 82"/>
          <p:cNvSpPr txBox="1"/>
          <p:nvPr/>
        </p:nvSpPr>
        <p:spPr>
          <a:xfrm>
            <a:off x="7393974" y="2452646"/>
            <a:ext cx="2712255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기능  구현</a:t>
            </a:r>
          </a:p>
        </p:txBody>
      </p:sp>
      <p:sp>
        <p:nvSpPr>
          <p:cNvPr id="395" name="직사각형 114"/>
          <p:cNvSpPr/>
          <p:nvPr/>
        </p:nvSpPr>
        <p:spPr>
          <a:xfrm>
            <a:off x="6328281" y="2323844"/>
            <a:ext cx="640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96" name="TextBox 115"/>
          <p:cNvSpPr txBox="1"/>
          <p:nvPr/>
        </p:nvSpPr>
        <p:spPr>
          <a:xfrm>
            <a:off x="6467556" y="2431738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5</a:t>
            </a:r>
          </a:p>
        </p:txBody>
      </p:sp>
      <p:sp>
        <p:nvSpPr>
          <p:cNvPr id="397" name="직사각형 144"/>
          <p:cNvSpPr/>
          <p:nvPr/>
        </p:nvSpPr>
        <p:spPr>
          <a:xfrm>
            <a:off x="10687884" y="2329152"/>
            <a:ext cx="964348" cy="557864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8" name="TextBox 145"/>
          <p:cNvSpPr txBox="1"/>
          <p:nvPr/>
        </p:nvSpPr>
        <p:spPr>
          <a:xfrm>
            <a:off x="10699622" y="2452646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24</a:t>
            </a:r>
            <a:r>
              <a:rPr dirty="0"/>
              <a:t>p~</a:t>
            </a:r>
            <a:r>
              <a:rPr lang="en-US" dirty="0"/>
              <a:t>38</a:t>
            </a:r>
            <a:r>
              <a:rPr dirty="0"/>
              <a:t>p</a:t>
            </a:r>
          </a:p>
        </p:txBody>
      </p:sp>
      <p:sp>
        <p:nvSpPr>
          <p:cNvPr id="399" name="직사각형 84"/>
          <p:cNvSpPr/>
          <p:nvPr/>
        </p:nvSpPr>
        <p:spPr>
          <a:xfrm>
            <a:off x="7238534" y="3049210"/>
            <a:ext cx="3253824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0" name="TextBox 86"/>
          <p:cNvSpPr txBox="1"/>
          <p:nvPr/>
        </p:nvSpPr>
        <p:spPr>
          <a:xfrm>
            <a:off x="7393977" y="3163726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기술  소개서</a:t>
            </a:r>
          </a:p>
        </p:txBody>
      </p:sp>
      <p:sp>
        <p:nvSpPr>
          <p:cNvPr id="401" name="직사각형 117"/>
          <p:cNvSpPr/>
          <p:nvPr/>
        </p:nvSpPr>
        <p:spPr>
          <a:xfrm>
            <a:off x="6328281" y="3046526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2" name="TextBox 118"/>
          <p:cNvSpPr txBox="1"/>
          <p:nvPr/>
        </p:nvSpPr>
        <p:spPr>
          <a:xfrm>
            <a:off x="6468033" y="3163940"/>
            <a:ext cx="35063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6</a:t>
            </a:r>
          </a:p>
        </p:txBody>
      </p:sp>
      <p:sp>
        <p:nvSpPr>
          <p:cNvPr id="403" name="직사각형 147"/>
          <p:cNvSpPr/>
          <p:nvPr/>
        </p:nvSpPr>
        <p:spPr>
          <a:xfrm>
            <a:off x="10711359" y="3040365"/>
            <a:ext cx="940871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4" name="TextBox 148"/>
          <p:cNvSpPr txBox="1"/>
          <p:nvPr/>
        </p:nvSpPr>
        <p:spPr>
          <a:xfrm>
            <a:off x="10707737" y="3180819"/>
            <a:ext cx="93637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39</a:t>
            </a:r>
            <a:r>
              <a:rPr dirty="0"/>
              <a:t>p</a:t>
            </a:r>
          </a:p>
        </p:txBody>
      </p:sp>
      <p:sp>
        <p:nvSpPr>
          <p:cNvPr id="405" name="직사각형 197"/>
          <p:cNvSpPr/>
          <p:nvPr/>
        </p:nvSpPr>
        <p:spPr>
          <a:xfrm>
            <a:off x="7213247" y="3777336"/>
            <a:ext cx="3253824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6" name="직사각형 199"/>
          <p:cNvSpPr/>
          <p:nvPr/>
        </p:nvSpPr>
        <p:spPr>
          <a:xfrm>
            <a:off x="6322459" y="3777336"/>
            <a:ext cx="640825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7" name="TextBox 200"/>
          <p:cNvSpPr txBox="1"/>
          <p:nvPr/>
        </p:nvSpPr>
        <p:spPr>
          <a:xfrm>
            <a:off x="6467556" y="3876102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7</a:t>
            </a:r>
          </a:p>
        </p:txBody>
      </p:sp>
      <p:sp>
        <p:nvSpPr>
          <p:cNvPr id="408" name="TextBox 201"/>
          <p:cNvSpPr txBox="1"/>
          <p:nvPr/>
        </p:nvSpPr>
        <p:spPr>
          <a:xfrm>
            <a:off x="7393978" y="3891298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 시현</a:t>
            </a:r>
          </a:p>
        </p:txBody>
      </p:sp>
      <p:sp>
        <p:nvSpPr>
          <p:cNvPr id="409" name="직사각형 206"/>
          <p:cNvSpPr/>
          <p:nvPr/>
        </p:nvSpPr>
        <p:spPr>
          <a:xfrm>
            <a:off x="10687884" y="3779730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0" name="TextBox 207"/>
          <p:cNvSpPr txBox="1"/>
          <p:nvPr/>
        </p:nvSpPr>
        <p:spPr>
          <a:xfrm>
            <a:off x="10730334" y="3907089"/>
            <a:ext cx="8593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40</a:t>
            </a:r>
            <a:r>
              <a:rPr dirty="0"/>
              <a:t>p</a:t>
            </a:r>
          </a:p>
        </p:txBody>
      </p:sp>
      <p:sp>
        <p:nvSpPr>
          <p:cNvPr id="411" name="슬라이드 번호 개체 틀 1"/>
          <p:cNvSpPr txBox="1"/>
          <p:nvPr/>
        </p:nvSpPr>
        <p:spPr>
          <a:xfrm>
            <a:off x="11565562" y="6451957"/>
            <a:ext cx="35063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412" name="직사각형 76"/>
          <p:cNvSpPr/>
          <p:nvPr/>
        </p:nvSpPr>
        <p:spPr>
          <a:xfrm>
            <a:off x="7232367" y="4497940"/>
            <a:ext cx="3253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3" name="직사각형 75"/>
          <p:cNvSpPr/>
          <p:nvPr/>
        </p:nvSpPr>
        <p:spPr>
          <a:xfrm>
            <a:off x="6328278" y="4497940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4" name="TextBox 77"/>
          <p:cNvSpPr txBox="1"/>
          <p:nvPr/>
        </p:nvSpPr>
        <p:spPr>
          <a:xfrm>
            <a:off x="6473375" y="4604148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8</a:t>
            </a:r>
          </a:p>
        </p:txBody>
      </p:sp>
      <p:sp>
        <p:nvSpPr>
          <p:cNvPr id="415" name="TextBox 78"/>
          <p:cNvSpPr txBox="1"/>
          <p:nvPr/>
        </p:nvSpPr>
        <p:spPr>
          <a:xfrm>
            <a:off x="7393978" y="462319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프로젝트를  개발하며  겪은  오류사항</a:t>
            </a:r>
          </a:p>
        </p:txBody>
      </p:sp>
      <p:sp>
        <p:nvSpPr>
          <p:cNvPr id="416" name="직사각형 141"/>
          <p:cNvSpPr/>
          <p:nvPr/>
        </p:nvSpPr>
        <p:spPr>
          <a:xfrm>
            <a:off x="10692844" y="4497940"/>
            <a:ext cx="964347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7" name="TextBox 142"/>
          <p:cNvSpPr txBox="1"/>
          <p:nvPr/>
        </p:nvSpPr>
        <p:spPr>
          <a:xfrm>
            <a:off x="10709178" y="4623198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41</a:t>
            </a:r>
            <a:r>
              <a:rPr dirty="0"/>
              <a:t>p~</a:t>
            </a:r>
            <a:r>
              <a:rPr lang="en-US" dirty="0"/>
              <a:t>43</a:t>
            </a:r>
            <a:r>
              <a:rPr dirty="0"/>
              <a:t>p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</a:t>
            </a:r>
          </a:p>
        </p:txBody>
      </p:sp>
      <p:sp>
        <p:nvSpPr>
          <p:cNvPr id="116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DED3F7CE-5FF9-45E2-8C15-EB92CC7315D9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713786B-CF4B-481F-9608-482095C481D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CE98BA3-C7DF-4A47-8A5B-2C338DEF60FA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  <a:endParaRPr lang="ko-KR" altLang="en-US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직접 이클립스로 시현</a:t>
            </a:r>
            <a:endParaRPr dirty="0"/>
          </a:p>
        </p:txBody>
      </p:sp>
      <p:sp>
        <p:nvSpPr>
          <p:cNvPr id="11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117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TextBox 2"/>
          <p:cNvSpPr txBox="1"/>
          <p:nvPr/>
        </p:nvSpPr>
        <p:spPr>
          <a:xfrm>
            <a:off x="321304" y="164257"/>
            <a:ext cx="25775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 시현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 fontScale="92500" lnSpcReduction="1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코드의</a:t>
            </a:r>
            <a:r>
              <a:rPr dirty="0"/>
              <a:t> </a:t>
            </a:r>
            <a:r>
              <a:rPr dirty="0" err="1"/>
              <a:t>기본적인</a:t>
            </a:r>
            <a:r>
              <a:rPr dirty="0"/>
              <a:t> 틀, </a:t>
            </a:r>
            <a:r>
              <a:rPr dirty="0" err="1"/>
              <a:t>작동방식을</a:t>
            </a:r>
            <a:r>
              <a:rPr dirty="0"/>
              <a:t> </a:t>
            </a:r>
            <a:r>
              <a:rPr dirty="0" err="1"/>
              <a:t>파악하지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 </a:t>
            </a:r>
            <a:r>
              <a:rPr dirty="0" err="1"/>
              <a:t>기능만</a:t>
            </a:r>
            <a:r>
              <a:rPr dirty="0"/>
              <a:t> </a:t>
            </a:r>
            <a:r>
              <a:rPr dirty="0" err="1"/>
              <a:t>붙여넣어</a:t>
            </a:r>
            <a:r>
              <a:rPr dirty="0"/>
              <a:t> </a:t>
            </a:r>
            <a:r>
              <a:rPr dirty="0" err="1"/>
              <a:t>구현하려</a:t>
            </a:r>
            <a:r>
              <a:rPr dirty="0"/>
              <a:t> </a:t>
            </a:r>
            <a:r>
              <a:rPr dirty="0" err="1"/>
              <a:t>했고</a:t>
            </a:r>
            <a:r>
              <a:rPr dirty="0"/>
              <a:t> 이</a:t>
            </a:r>
            <a:r>
              <a:rPr lang="ko-KR" altLang="en-US" dirty="0"/>
              <a:t>에 따라</a:t>
            </a:r>
            <a:r>
              <a:rPr dirty="0"/>
              <a:t> </a:t>
            </a:r>
            <a:r>
              <a:rPr dirty="0" err="1"/>
              <a:t>다음과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오류</a:t>
            </a:r>
            <a:r>
              <a:rPr lang="en-US" dirty="0"/>
              <a:t> </a:t>
            </a:r>
            <a:r>
              <a:rPr dirty="0" err="1"/>
              <a:t>사항들을</a:t>
            </a:r>
            <a:r>
              <a:rPr dirty="0"/>
              <a:t> </a:t>
            </a:r>
            <a:r>
              <a:rPr dirty="0" err="1"/>
              <a:t>만나게</a:t>
            </a:r>
            <a:r>
              <a:rPr dirty="0"/>
              <a:t> </a:t>
            </a:r>
            <a:r>
              <a:rPr dirty="0" err="1"/>
              <a:t>되었다</a:t>
            </a:r>
            <a:r>
              <a:rPr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 </a:t>
            </a:r>
            <a:endParaRPr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1. </a:t>
            </a:r>
            <a:r>
              <a:rPr lang="en-US" altLang="ko-KR" dirty="0"/>
              <a:t>1 </a:t>
            </a:r>
            <a:r>
              <a:rPr lang="en-US" altLang="ko-KR" dirty="0" err="1"/>
              <a:t>db</a:t>
            </a:r>
            <a:r>
              <a:rPr lang="ko-KR" altLang="en-US" dirty="0" err="1"/>
              <a:t>문사용을위해</a:t>
            </a:r>
            <a:r>
              <a:rPr lang="ko-KR" altLang="en-US" dirty="0"/>
              <a:t> </a:t>
            </a:r>
            <a:r>
              <a:rPr lang="en-US" altLang="ko-KR" dirty="0" err="1"/>
              <a:t>dto</a:t>
            </a:r>
            <a:r>
              <a:rPr lang="ko-KR" altLang="en-US" dirty="0"/>
              <a:t>에서 </a:t>
            </a:r>
            <a:r>
              <a:rPr lang="en-US" altLang="ko-KR" dirty="0" err="1"/>
              <a:t>java.sql.Date</a:t>
            </a:r>
            <a:r>
              <a:rPr lang="ko-KR" altLang="en-US" dirty="0"/>
              <a:t>를 </a:t>
            </a:r>
            <a:r>
              <a:rPr lang="ko-KR" altLang="en-US" dirty="0" err="1"/>
              <a:t>써야하는데</a:t>
            </a:r>
            <a:r>
              <a:rPr lang="ko-KR" altLang="en-US" dirty="0"/>
              <a:t> </a:t>
            </a:r>
            <a:r>
              <a:rPr lang="en-US" altLang="ko-KR" dirty="0" err="1"/>
              <a:t>java.util.Date</a:t>
            </a:r>
            <a:r>
              <a:rPr lang="ko-KR" altLang="en-US" dirty="0"/>
              <a:t>를 써서 에러 발생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2 </a:t>
            </a:r>
            <a:r>
              <a:rPr lang="en-US" altLang="ko-KR" dirty="0" err="1"/>
              <a:t>dao</a:t>
            </a:r>
            <a:r>
              <a:rPr lang="ko-KR" altLang="en-US" dirty="0"/>
              <a:t>문 </a:t>
            </a:r>
            <a:r>
              <a:rPr lang="en-US" altLang="ko-KR" dirty="0" err="1"/>
              <a:t>psmt.setString</a:t>
            </a:r>
            <a:r>
              <a:rPr lang="ko-KR" altLang="en-US" dirty="0"/>
              <a:t>에서 </a:t>
            </a:r>
            <a:r>
              <a:rPr lang="en-US" altLang="ko-KR" dirty="0"/>
              <a:t>?, '', </a:t>
            </a:r>
            <a:r>
              <a:rPr lang="en-US" altLang="ko-KR" dirty="0" err="1"/>
              <a:t>sysdate</a:t>
            </a:r>
            <a:r>
              <a:rPr lang="ko-KR" altLang="en-US" dirty="0"/>
              <a:t>등 사용법을 배워 회원가입 기능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3 </a:t>
            </a:r>
            <a:r>
              <a:rPr lang="en-US" altLang="ko-KR" dirty="0" err="1"/>
              <a:t>db</a:t>
            </a:r>
            <a:r>
              <a:rPr lang="ko-KR" altLang="en-US" dirty="0"/>
              <a:t>로 만든 </a:t>
            </a:r>
            <a:r>
              <a:rPr lang="en-US" altLang="ko-KR" dirty="0"/>
              <a:t>member</a:t>
            </a:r>
            <a:r>
              <a:rPr lang="ko-KR" altLang="en-US" dirty="0"/>
              <a:t>테이블의 </a:t>
            </a:r>
            <a:r>
              <a:rPr lang="ko-KR" altLang="en-US" dirty="0" err="1"/>
              <a:t>주소지값이</a:t>
            </a:r>
            <a:r>
              <a:rPr lang="ko-KR" altLang="en-US" dirty="0"/>
              <a:t> 너무 적어 </a:t>
            </a:r>
            <a:r>
              <a:rPr lang="en-US" altLang="ko-KR" dirty="0" err="1"/>
              <a:t>db</a:t>
            </a:r>
            <a:r>
              <a:rPr lang="ko-KR" altLang="en-US" dirty="0"/>
              <a:t>문법 사용을 다시 확인함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4 </a:t>
            </a:r>
            <a:r>
              <a:rPr lang="ko-KR" altLang="en-US" dirty="0"/>
              <a:t>구글링을 통해 회원가입 기능 중 우편번호로 주소지등록</a:t>
            </a:r>
            <a:r>
              <a:rPr lang="en-US" altLang="ko-KR" dirty="0"/>
              <a:t>, </a:t>
            </a:r>
            <a:r>
              <a:rPr lang="ko-KR" altLang="en-US" dirty="0" err="1"/>
              <a:t>아이디중복체크기능을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처음보는 메소드들을 내소스에 맞게 </a:t>
            </a:r>
            <a:r>
              <a:rPr lang="ko-KR" altLang="en-US" dirty="0" err="1"/>
              <a:t>적용하는데에</a:t>
            </a:r>
            <a:r>
              <a:rPr lang="ko-KR" altLang="en-US" dirty="0"/>
              <a:t> 잦은 에러가 발생하고 결국 해내는데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5 header</a:t>
            </a:r>
            <a:r>
              <a:rPr lang="ko-KR" altLang="en-US" dirty="0"/>
              <a:t>와 </a:t>
            </a:r>
            <a:r>
              <a:rPr lang="en-US" altLang="ko-KR" dirty="0"/>
              <a:t>footer</a:t>
            </a:r>
            <a:r>
              <a:rPr lang="ko-KR" altLang="en-US" dirty="0"/>
              <a:t>을 파일마다 </a:t>
            </a:r>
            <a:r>
              <a:rPr lang="ko-KR" altLang="en-US" dirty="0" err="1"/>
              <a:t>적어뒀었는데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를 </a:t>
            </a:r>
            <a:r>
              <a:rPr lang="ko-KR" altLang="en-US" dirty="0" err="1"/>
              <a:t>적용하는것처럼</a:t>
            </a:r>
            <a:r>
              <a:rPr lang="ko-KR" altLang="en-US" dirty="0"/>
              <a:t> </a:t>
            </a:r>
            <a:r>
              <a:rPr lang="en-US" altLang="ko-KR" dirty="0" err="1"/>
              <a:t>jsp:include</a:t>
            </a:r>
            <a:r>
              <a:rPr lang="ko-KR" altLang="en-US" dirty="0"/>
              <a:t>로 변경해 편리한 수정을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6 </a:t>
            </a:r>
            <a:r>
              <a:rPr lang="en-US" altLang="ko-KR" dirty="0" err="1"/>
              <a:t>db</a:t>
            </a:r>
            <a:r>
              <a:rPr lang="ko-KR" altLang="en-US" dirty="0" err="1"/>
              <a:t>커넥션풀연결실패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server.xml</a:t>
            </a:r>
            <a:r>
              <a:rPr lang="ko-KR" altLang="en-US" dirty="0"/>
              <a:t>에서 수정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     </a:t>
            </a:r>
            <a:r>
              <a:rPr lang="en-US" altLang="ko-KR" dirty="0"/>
              <a:t>&lt;Context </a:t>
            </a:r>
            <a:r>
              <a:rPr lang="en-US" altLang="ko-KR" dirty="0" err="1"/>
              <a:t>docBase</a:t>
            </a:r>
            <a:r>
              <a:rPr lang="en-US" altLang="ko-KR" dirty="0"/>
              <a:t>="KH_1st_team_project" path="/KH_1st_team_project" reloadable="true" source="org.eclipse.jst.jee.server:KH_1st_team_project"&gt;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&lt;Resource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name="</a:t>
            </a:r>
            <a:r>
              <a:rPr lang="en-US" altLang="ko-KR" dirty="0" err="1"/>
              <a:t>dbcp_myoracle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auth="Container"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driverClassName</a:t>
            </a:r>
            <a:r>
              <a:rPr lang="en-US" altLang="ko-KR" dirty="0"/>
              <a:t>="</a:t>
            </a:r>
            <a:r>
              <a:rPr lang="en-US" altLang="ko-KR" dirty="0" err="1"/>
              <a:t>oracle.jdbc.driver.OracleDriver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username="kh1stteam"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password="1234"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url</a:t>
            </a:r>
            <a:r>
              <a:rPr lang="en-US" altLang="ko-KR" dirty="0"/>
              <a:t>="</a:t>
            </a:r>
            <a:r>
              <a:rPr lang="en-US" altLang="ko-KR" dirty="0" err="1"/>
              <a:t>jdbc:oracle:thin</a:t>
            </a:r>
            <a:r>
              <a:rPr lang="en-US" altLang="ko-KR" dirty="0"/>
              <a:t>:@localhost:1521:xe"/&gt;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&lt;/Context&gt;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</a:t>
            </a:r>
            <a:r>
              <a:rPr lang="en-US" altLang="ko-KR" dirty="0" err="1"/>
              <a:t>ResourceLink</a:t>
            </a:r>
            <a:r>
              <a:rPr lang="ko-KR" altLang="en-US" dirty="0"/>
              <a:t> </a:t>
            </a:r>
            <a:r>
              <a:rPr lang="en-US" altLang="ko-KR" dirty="0"/>
              <a:t>global="</a:t>
            </a:r>
            <a:r>
              <a:rPr lang="en-US" altLang="ko-KR" dirty="0" err="1"/>
              <a:t>jdbc</a:t>
            </a:r>
            <a:r>
              <a:rPr lang="en-US" altLang="ko-KR" dirty="0"/>
              <a:t>/oracle" name="</a:t>
            </a:r>
            <a:r>
              <a:rPr lang="en-US" altLang="ko-KR" dirty="0" err="1"/>
              <a:t>jdbc</a:t>
            </a:r>
            <a:r>
              <a:rPr lang="en-US" altLang="ko-KR" dirty="0"/>
              <a:t>/oracle"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"&gt;&lt;/</a:t>
            </a:r>
            <a:r>
              <a:rPr lang="en-US" altLang="ko-KR" dirty="0" err="1"/>
              <a:t>ResourceLink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fontScale="92500" lnSpcReduction="2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JSP </a:t>
            </a:r>
            <a:r>
              <a:rPr lang="ko-KR" altLang="en-US" dirty="0"/>
              <a:t>쇼핑몰 프로젝트에서 에러 해결 및 어려웠던 점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1. html , </a:t>
            </a:r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en-US" altLang="ko-KR" dirty="0"/>
              <a:t>, JavaScript </a:t>
            </a:r>
            <a:r>
              <a:rPr lang="ko-KR" altLang="en-US" dirty="0"/>
              <a:t>의 개념이 부족해 계속해서 인터넷 자료를 찾아보며 진행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2. </a:t>
            </a:r>
            <a:r>
              <a:rPr lang="ko-KR" altLang="en-US" dirty="0"/>
              <a:t>특히 페이지의 기본 틀을 설정하는데 필요한 </a:t>
            </a:r>
            <a:r>
              <a:rPr lang="en-US" altLang="ko-KR" dirty="0"/>
              <a:t>div</a:t>
            </a:r>
            <a:r>
              <a:rPr lang="ko-KR" altLang="en-US" dirty="0"/>
              <a:t>태그와 </a:t>
            </a:r>
            <a:r>
              <a:rPr lang="en-US" altLang="ko-KR" dirty="0"/>
              <a:t>block , inline , inline-block </a:t>
            </a:r>
            <a:r>
              <a:rPr lang="ko-KR" altLang="en-US" dirty="0"/>
              <a:t>의 개념에 대해 공부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3. </a:t>
            </a:r>
            <a:r>
              <a:rPr lang="ko-KR" altLang="en-US" dirty="0"/>
              <a:t>수정하는 과정에서 자꾸만 각 컨테이너의 요소들이 </a:t>
            </a:r>
            <a:r>
              <a:rPr lang="ko-KR" altLang="en-US" dirty="0" err="1"/>
              <a:t>겹쳐있어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 해결하는데 큰 어려움을 가지고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4. </a:t>
            </a:r>
            <a:r>
              <a:rPr lang="ko-KR" altLang="en-US" dirty="0"/>
              <a:t>본 프로젝트를 하며 </a:t>
            </a:r>
            <a:r>
              <a:rPr lang="en-US" altLang="ko-KR" dirty="0" err="1"/>
              <a:t>css</a:t>
            </a:r>
            <a:r>
              <a:rPr lang="ko-KR" altLang="en-US" dirty="0"/>
              <a:t>의 전반적인 적용 방법과 응용에 대해 </a:t>
            </a:r>
            <a:r>
              <a:rPr lang="ko-KR" altLang="en-US" dirty="0" err="1"/>
              <a:t>개념등을</a:t>
            </a:r>
            <a:r>
              <a:rPr lang="ko-KR" altLang="en-US" dirty="0"/>
              <a:t> 많이 습득할 수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5. </a:t>
            </a:r>
            <a:r>
              <a:rPr lang="ko-KR" altLang="en-US" dirty="0"/>
              <a:t>프로젝트에 </a:t>
            </a:r>
            <a:r>
              <a:rPr lang="en-US" altLang="ko-KR" dirty="0" err="1"/>
              <a:t>jsp</a:t>
            </a:r>
            <a:r>
              <a:rPr lang="ko-KR" altLang="en-US" dirty="0"/>
              <a:t> 파일의 </a:t>
            </a:r>
            <a:r>
              <a:rPr lang="ko-KR" altLang="en-US" dirty="0" err="1"/>
              <a:t>경로등</a:t>
            </a:r>
            <a:r>
              <a:rPr lang="ko-KR" altLang="en-US" dirty="0"/>
              <a:t> 섬세하게 </a:t>
            </a:r>
            <a:r>
              <a:rPr lang="ko-KR" altLang="en-US" dirty="0" err="1"/>
              <a:t>신경써줘야</a:t>
            </a:r>
            <a:r>
              <a:rPr lang="ko-KR" altLang="en-US" dirty="0"/>
              <a:t> 할 부분이 많아 신경을 써야 할 부분이 많았음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6. </a:t>
            </a:r>
            <a:r>
              <a:rPr lang="ko-KR" altLang="en-US" dirty="0"/>
              <a:t>제일 큰 문제이자 힘들었던 </a:t>
            </a:r>
            <a:r>
              <a:rPr lang="en-US" altLang="ko-KR" dirty="0"/>
              <a:t>404 </a:t>
            </a:r>
            <a:r>
              <a:rPr lang="ko-KR" altLang="en-US" dirty="0"/>
              <a:t>에러</a:t>
            </a:r>
            <a:r>
              <a:rPr lang="en-US" altLang="ko-KR" dirty="0"/>
              <a:t>. </a:t>
            </a:r>
            <a:r>
              <a:rPr lang="ko-KR" altLang="en-US" dirty="0"/>
              <a:t>대부분 경로의 문제</a:t>
            </a:r>
            <a:r>
              <a:rPr lang="en-US" altLang="ko-KR" dirty="0"/>
              <a:t>, </a:t>
            </a:r>
            <a:r>
              <a:rPr lang="ko-KR" altLang="en-US" dirty="0"/>
              <a:t>팀원들 간 프로젝트를 공유하는 과정에서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import</a:t>
            </a:r>
            <a:r>
              <a:rPr lang="ko-KR" altLang="en-US" dirty="0"/>
              <a:t>시 </a:t>
            </a:r>
            <a:r>
              <a:rPr lang="en-US" altLang="ko-KR" dirty="0"/>
              <a:t>404</a:t>
            </a:r>
            <a:r>
              <a:rPr lang="ko-KR" altLang="en-US" dirty="0"/>
              <a:t>에러가 항상 나타남</a:t>
            </a:r>
            <a:r>
              <a:rPr lang="en-US" altLang="ko-KR" dirty="0"/>
              <a:t>. </a:t>
            </a:r>
            <a:r>
              <a:rPr lang="en-US" altLang="ko-KR" dirty="0" err="1"/>
              <a:t>jsp</a:t>
            </a:r>
            <a:r>
              <a:rPr lang="ko-KR" altLang="en-US" dirty="0"/>
              <a:t> 자체의 경로 문제도 있었지만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설정에서도 에러가 있었고</a:t>
            </a:r>
            <a:r>
              <a:rPr lang="en-US" altLang="ko-KR" dirty="0"/>
              <a:t>,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build path </a:t>
            </a:r>
            <a:r>
              <a:rPr lang="ko-KR" altLang="en-US" dirty="0"/>
              <a:t>나 </a:t>
            </a:r>
            <a:r>
              <a:rPr lang="en-US" altLang="ko-KR" dirty="0"/>
              <a:t>Project Facets </a:t>
            </a:r>
            <a:r>
              <a:rPr lang="ko-KR" altLang="en-US" dirty="0"/>
              <a:t>등의 설정으로 에러를 해결했음</a:t>
            </a:r>
            <a:r>
              <a:rPr lang="en-US" altLang="ko-KR" dirty="0"/>
              <a:t>. </a:t>
            </a:r>
            <a:r>
              <a:rPr lang="ko-KR" altLang="en-US" dirty="0"/>
              <a:t>이클립스 내에 설정이 되어있는데도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에러가 발생한 경우는 </a:t>
            </a:r>
            <a:r>
              <a:rPr lang="ko-KR" altLang="en-US" dirty="0" err="1"/>
              <a:t>서버쪽의</a:t>
            </a:r>
            <a:r>
              <a:rPr lang="ko-KR" altLang="en-US" dirty="0"/>
              <a:t> 문제나 </a:t>
            </a:r>
            <a:r>
              <a:rPr lang="en-US" altLang="ko-KR" dirty="0"/>
              <a:t>web.xml(</a:t>
            </a:r>
            <a:r>
              <a:rPr lang="ko-KR" altLang="en-US" dirty="0"/>
              <a:t>배포 설명자</a:t>
            </a:r>
            <a:r>
              <a:rPr lang="en-US" altLang="ko-KR" dirty="0"/>
              <a:t>) </a:t>
            </a:r>
            <a:r>
              <a:rPr lang="ko-KR" altLang="en-US" dirty="0"/>
              <a:t>등의 에러가 있었던 걸로 확인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web.xml</a:t>
            </a:r>
            <a:r>
              <a:rPr lang="ko-KR" altLang="en-US" dirty="0"/>
              <a:t>의 문제는 문제의 부분을 주석처리를 하여 에러를 해결</a:t>
            </a:r>
            <a:r>
              <a:rPr lang="en-US" altLang="ko-KR"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10422385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만들기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board -&gt; </a:t>
            </a:r>
            <a:r>
              <a:rPr lang="ko-KR" altLang="en-US" dirty="0"/>
              <a:t>형식으로 만들었을 때 페이지 구현 및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검색기능 시 게시글 번호가 마이너스로 나오는 에러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(param);     &lt;---parameter</a:t>
            </a:r>
            <a:r>
              <a:rPr lang="ko-KR" altLang="en-US" dirty="0"/>
              <a:t>를 받아와서 적용이 안됨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(map);       &lt;---map</a:t>
            </a:r>
            <a:r>
              <a:rPr lang="ko-KR" altLang="en-US" dirty="0"/>
              <a:t>에 게시물 수를 받아와서 </a:t>
            </a:r>
            <a:r>
              <a:rPr lang="en-US" altLang="ko-KR" dirty="0" err="1"/>
              <a:t>dao</a:t>
            </a:r>
            <a:r>
              <a:rPr lang="ko-KR" altLang="en-US" dirty="0"/>
              <a:t> 메소드에 적용하여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 조건에 맞는 게시물의 개수를 반환하도록 구현 </a:t>
            </a:r>
            <a:r>
              <a:rPr lang="en-US" altLang="ko-KR" dirty="0"/>
              <a:t>/ </a:t>
            </a:r>
            <a:r>
              <a:rPr lang="en-US" altLang="ko-KR" dirty="0" err="1"/>
              <a:t>mvcboard</a:t>
            </a:r>
            <a:r>
              <a:rPr lang="ko-KR" altLang="en-US" dirty="0"/>
              <a:t> 형식으로 바꾸어 </a:t>
            </a:r>
            <a:r>
              <a:rPr lang="en-US" altLang="ko-KR" dirty="0"/>
              <a:t>controller</a:t>
            </a:r>
            <a:r>
              <a:rPr lang="ko-KR" altLang="en-US" dirty="0"/>
              <a:t>에서 처리하도록 바꾸어 게시판 검색조건 구현 됨</a:t>
            </a:r>
            <a:r>
              <a:rPr lang="en-US" altLang="ko-KR" dirty="0"/>
              <a:t>.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header</a:t>
            </a:r>
            <a:r>
              <a:rPr lang="ko-KR" altLang="en-US" dirty="0"/>
              <a:t>에서 자유게시판으로 넘어가면 처음에 작성 된 게시물이 나오지 않고 다시 게시물을 작성하면 이전에 작성 했던 것들도 같이 나옴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</a:t>
            </a:r>
            <a:r>
              <a:rPr lang="en-US" altLang="ko-KR" dirty="0" err="1"/>
              <a:t>board.jsp</a:t>
            </a:r>
            <a:r>
              <a:rPr lang="en-US" altLang="ko-KR" dirty="0"/>
              <a:t>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/board.do"&gt;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-&gt; </a:t>
            </a:r>
            <a:r>
              <a:rPr lang="ko-KR" altLang="en-US" dirty="0"/>
              <a:t>경로가 </a:t>
            </a:r>
            <a:r>
              <a:rPr lang="en-US" altLang="ko-KR" dirty="0" err="1"/>
              <a:t>board.jsp</a:t>
            </a:r>
            <a:r>
              <a:rPr lang="ko-KR" altLang="en-US" dirty="0"/>
              <a:t>로 되어있어서 이전에 작성했던 것들이 처음에는 보여지지 않음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					     </a:t>
            </a:r>
            <a:r>
              <a:rPr lang="en-US" altLang="ko-KR" dirty="0"/>
              <a:t>board.do</a:t>
            </a:r>
            <a:r>
              <a:rPr lang="ko-KR" altLang="en-US" dirty="0"/>
              <a:t>로 바꾸니 처음부터 작성 되어 있던 게시물들이 보이게 됨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어려웠던 점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코드를 </a:t>
            </a:r>
            <a:r>
              <a:rPr lang="ko-KR" altLang="en-US" dirty="0" err="1"/>
              <a:t>짜집기</a:t>
            </a:r>
            <a:r>
              <a:rPr lang="ko-KR" altLang="en-US" dirty="0"/>
              <a:t> 해서 추가적인 내용들을 보충하여 구현할 때 </a:t>
            </a:r>
            <a:r>
              <a:rPr lang="en-US" altLang="ko-KR" dirty="0"/>
              <a:t>404</a:t>
            </a:r>
            <a:r>
              <a:rPr lang="ko-KR" altLang="en-US" dirty="0"/>
              <a:t>에러나 </a:t>
            </a:r>
            <a:r>
              <a:rPr lang="en-US" altLang="ko-KR" dirty="0"/>
              <a:t>500</a:t>
            </a:r>
            <a:r>
              <a:rPr lang="ko-KR" altLang="en-US" dirty="0"/>
              <a:t>에러와 같이 명확하게 어느 부분에서 에러가 났는 지 확인하기 힘든 에러들이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 err="1"/>
              <a:t>나타날때마다</a:t>
            </a:r>
            <a:r>
              <a:rPr lang="ko-KR" altLang="en-US" dirty="0"/>
              <a:t> </a:t>
            </a:r>
            <a:r>
              <a:rPr lang="ko-KR" altLang="en-US" dirty="0" err="1"/>
              <a:t>에러잡는</a:t>
            </a:r>
            <a:r>
              <a:rPr lang="ko-KR" altLang="en-US" dirty="0"/>
              <a:t> 것이 힘들었고</a:t>
            </a:r>
            <a:r>
              <a:rPr lang="en-US" altLang="ko-KR" dirty="0"/>
              <a:t>, </a:t>
            </a:r>
            <a:r>
              <a:rPr lang="ko-KR" altLang="en-US" dirty="0"/>
              <a:t>파일들을 잘 못 합치면서 </a:t>
            </a:r>
            <a:r>
              <a:rPr lang="en-US" altLang="ko-KR" dirty="0"/>
              <a:t>server</a:t>
            </a:r>
            <a:r>
              <a:rPr lang="ko-KR" altLang="en-US" dirty="0"/>
              <a:t>와 이클립스 작동에 문제가 생기면서 원인을 모르고 작동이 </a:t>
            </a:r>
            <a:r>
              <a:rPr lang="ko-KR" altLang="en-US" dirty="0" err="1"/>
              <a:t>안되서</a:t>
            </a:r>
            <a:r>
              <a:rPr lang="ko-KR" altLang="en-US" dirty="0"/>
              <a:t>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각 툴과 서버를 처음부터 설치하고 정상적으로 재가동시킬 때 가장 힘들었던 것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27516840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11378" y="6305989"/>
            <a:ext cx="259526" cy="2565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189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190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TextBox 5"/>
          <p:cNvSpPr txBox="1"/>
          <p:nvPr/>
        </p:nvSpPr>
        <p:spPr>
          <a:xfrm>
            <a:off x="4388591" y="3110227"/>
            <a:ext cx="3414818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developer에 대한 이미지 검색결과">
            <a:extLst>
              <a:ext uri="{FF2B5EF4-FFF2-40B4-BE49-F238E27FC236}">
                <a16:creationId xmlns:a16="http://schemas.microsoft.com/office/drawing/2014/main" id="{60AC35C8-2F56-4E7D-9658-97855855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9" y="393097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직사각형 2"/>
          <p:cNvSpPr/>
          <p:nvPr/>
        </p:nvSpPr>
        <p:spPr>
          <a:xfrm>
            <a:off x="3372861" y="1430880"/>
            <a:ext cx="5344030" cy="21737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4"/>
          <p:cNvSpPr txBox="1"/>
          <p:nvPr/>
        </p:nvSpPr>
        <p:spPr>
          <a:xfrm>
            <a:off x="346598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환경</a:t>
            </a:r>
          </a:p>
        </p:txBody>
      </p:sp>
      <p:sp>
        <p:nvSpPr>
          <p:cNvPr id="422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922" y="4010489"/>
            <a:ext cx="1365877" cy="136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그림 31" descr="그림 31"/>
          <p:cNvPicPr>
            <a:picLocks noChangeAspect="1"/>
          </p:cNvPicPr>
          <p:nvPr/>
        </p:nvPicPr>
        <p:blipFill>
          <a:blip r:embed="rId5"/>
          <a:srcRect l="25151" r="25151"/>
          <a:stretch>
            <a:fillRect/>
          </a:stretch>
        </p:blipFill>
        <p:spPr>
          <a:xfrm>
            <a:off x="4220098" y="3782221"/>
            <a:ext cx="1653778" cy="180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34" descr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591" y="3782221"/>
            <a:ext cx="1791208" cy="2069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3"/>
          <p:cNvSpPr txBox="1"/>
          <p:nvPr/>
        </p:nvSpPr>
        <p:spPr>
          <a:xfrm>
            <a:off x="3596524" y="1443149"/>
            <a:ext cx="4896694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IDE Tool 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     → eclipse-inst-jre-win64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 err="1"/>
              <a:t>jdk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jdk-11.0.13_windows-x64_bin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OS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windows 10 pro , Mac</a:t>
            </a: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DB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OracleXe112_win64, </a:t>
            </a:r>
            <a:r>
              <a:rPr lang="en-US" altLang="ko-KR" sz="1600" dirty="0" err="1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sqldeveloper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-	           21.4.2.018.1706-no-jre</a:t>
            </a: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sp>
        <p:nvSpPr>
          <p:cNvPr id="430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3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grpSp>
        <p:nvGrpSpPr>
          <p:cNvPr id="447" name="그룹 1"/>
          <p:cNvGrpSpPr/>
          <p:nvPr/>
        </p:nvGrpSpPr>
        <p:grpSpPr>
          <a:xfrm>
            <a:off x="84771" y="1100653"/>
            <a:ext cx="12094195" cy="5384800"/>
            <a:chOff x="0" y="49270"/>
            <a:chExt cx="12094194" cy="5384799"/>
          </a:xfrm>
        </p:grpSpPr>
        <p:graphicFrame>
          <p:nvGraphicFramePr>
            <p:cNvPr id="433" name="표"/>
            <p:cNvGraphicFramePr/>
            <p:nvPr>
              <p:extLst>
                <p:ext uri="{D42A27DB-BD31-4B8C-83A1-F6EECF244321}">
                  <p14:modId xmlns:p14="http://schemas.microsoft.com/office/powerpoint/2010/main" val="2674217614"/>
                </p:ext>
              </p:extLst>
            </p:nvPr>
          </p:nvGraphicFramePr>
          <p:xfrm>
            <a:off x="0" y="49270"/>
            <a:ext cx="12094194" cy="5384799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18820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376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6992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0307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3959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291085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04393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3512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595616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543878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628964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</a:tblGrid>
                <a:tr h="342900"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gridSpan="25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56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세부 계획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담당자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김승현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김태형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박용희</a:t>
                        </a: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분석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정의서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프로그램 설계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기획서 기본틀 완성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버그 수정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클래스 다이어그램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전체 흐름도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 설명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1.5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기술 소개서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발표 준비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1000">
                  <a:tc gridSpan="28">
                    <a:txBody>
                      <a:bodyPr/>
                      <a:lstStyle/>
                      <a:p>
                        <a:pPr algn="ctr" defTabSz="914400"/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개발일수</a:t>
                        </a:r>
                        <a:r>
                          <a:rPr sz="15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 </a:t>
                        </a:r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합계</a:t>
                        </a:r>
                        <a:endParaRPr sz="15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17.5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18.5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20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</a:tbl>
            </a:graphicData>
          </a:graphic>
        </p:graphicFrame>
        <p:sp>
          <p:nvSpPr>
            <p:cNvPr id="434" name="직사각형"/>
            <p:cNvSpPr/>
            <p:nvPr/>
          </p:nvSpPr>
          <p:spPr>
            <a:xfrm>
              <a:off x="2528145" y="880039"/>
              <a:ext cx="1163953" cy="14190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2528144" y="1241470"/>
              <a:ext cx="1163954" cy="126957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6" name="직사각형"/>
            <p:cNvSpPr/>
            <p:nvPr/>
          </p:nvSpPr>
          <p:spPr>
            <a:xfrm>
              <a:off x="2528144" y="1607869"/>
              <a:ext cx="1163953" cy="12357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7" name="직사각형"/>
            <p:cNvSpPr/>
            <p:nvPr/>
          </p:nvSpPr>
          <p:spPr>
            <a:xfrm>
              <a:off x="2528145" y="2014854"/>
              <a:ext cx="9792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직사각형"/>
            <p:cNvSpPr/>
            <p:nvPr/>
          </p:nvSpPr>
          <p:spPr>
            <a:xfrm>
              <a:off x="2528145" y="2369606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508825" y="2014854"/>
              <a:ext cx="16938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0" name="직사각형"/>
            <p:cNvSpPr/>
            <p:nvPr/>
          </p:nvSpPr>
          <p:spPr>
            <a:xfrm>
              <a:off x="3456619" y="2788239"/>
              <a:ext cx="17319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1" name="직사각형"/>
            <p:cNvSpPr/>
            <p:nvPr/>
          </p:nvSpPr>
          <p:spPr>
            <a:xfrm>
              <a:off x="5192093" y="3179065"/>
              <a:ext cx="991414" cy="132821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2" name="직사각형"/>
            <p:cNvSpPr/>
            <p:nvPr/>
          </p:nvSpPr>
          <p:spPr>
            <a:xfrm>
              <a:off x="5192093" y="3569890"/>
              <a:ext cx="991414" cy="132818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5182283" y="3960712"/>
              <a:ext cx="1544563" cy="132819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5" name="직사각형"/>
            <p:cNvSpPr/>
            <p:nvPr/>
          </p:nvSpPr>
          <p:spPr>
            <a:xfrm>
              <a:off x="8555645" y="4700922"/>
              <a:ext cx="1717787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직사각형"/>
            <p:cNvSpPr/>
            <p:nvPr/>
          </p:nvSpPr>
          <p:spPr>
            <a:xfrm>
              <a:off x="6726845" y="4333467"/>
              <a:ext cx="2610662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8" name="슬라이드 번호 개체 틀 1"/>
          <p:cNvSpPr txBox="1"/>
          <p:nvPr/>
        </p:nvSpPr>
        <p:spPr>
          <a:xfrm>
            <a:off x="11704951" y="6398020"/>
            <a:ext cx="2088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graphicFrame>
        <p:nvGraphicFramePr>
          <p:cNvPr id="452" name="표 7"/>
          <p:cNvGraphicFramePr/>
          <p:nvPr>
            <p:extLst>
              <p:ext uri="{D42A27DB-BD31-4B8C-83A1-F6EECF244321}">
                <p14:modId xmlns:p14="http://schemas.microsoft.com/office/powerpoint/2010/main" val="1553783137"/>
              </p:ext>
            </p:extLst>
          </p:nvPr>
        </p:nvGraphicFramePr>
        <p:xfrm>
          <a:off x="858837" y="1175673"/>
          <a:ext cx="10474324" cy="53694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  <a:endParaRPr sz="1200" dirty="0">
                        <a:solidFill>
                          <a:srgbClr val="FFFFFF"/>
                        </a:solidFill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 접속시간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접속 시간을 표시해준다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rPr lang="ko-KR" altLang="en-US" dirty="0"/>
                        <a:t>메인 화면 상품 추가</a:t>
                      </a: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상품들을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진행중인 이벤트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각종 할인이나 포인트 등 이벤트에 대해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쿠폰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&amp;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혜택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할인에 사용할 수 있는 쿠폰과 혜택을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할 수 있는 기능을 추가한다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중복체크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도중 중복된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가 가입되지 않게 중복체크 하는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 </a:t>
                      </a:r>
                      <a:r>
                        <a:rPr lang="en-US" altLang="ko-KR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주소를 입력할 수 있는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적용한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자유 게시판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,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건의 게시판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DB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와 연동되어 글 작성 수정 삭제가 가능한 게시판을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61192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56" name="표 7"/>
          <p:cNvGraphicFramePr/>
          <p:nvPr>
            <p:extLst>
              <p:ext uri="{D42A27DB-BD31-4B8C-83A1-F6EECF244321}">
                <p14:modId xmlns:p14="http://schemas.microsoft.com/office/powerpoint/2010/main" val="1615886145"/>
              </p:ext>
            </p:extLst>
          </p:nvPr>
        </p:nvGraphicFramePr>
        <p:xfrm>
          <a:off x="858837" y="1569931"/>
          <a:ext cx="10474324" cy="49566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찾아오는 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KHMALL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의 위치를 알 수 있는 지도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사용한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4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</a:t>
                      </a:r>
                      <a:r>
                        <a:rPr lang="ko-KR" altLang="en-US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정보창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가입 정보를 볼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484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5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회원정보 수정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 정보를 수정할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57145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6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 채팅 문의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실시간으로 상담사와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Q&amp;A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할 수 있는 채팅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25938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KPS_017</a:t>
                      </a: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 구매 과정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상품을 구매하는 과정을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5088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85758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121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6672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93614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5272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324"/>
                  </a:ext>
                </a:extLst>
              </a:tr>
            </a:tbl>
          </a:graphicData>
        </a:graphic>
      </p:graphicFrame>
      <p:pic>
        <p:nvPicPr>
          <p:cNvPr id="45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A269D7-0C79-461E-A6CF-512C90B6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83" y="1700794"/>
            <a:ext cx="4572638" cy="2400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ACD07-8D95-43A5-8945-95FBF4C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583" y="4353220"/>
            <a:ext cx="1848108" cy="1800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A3EE77-3504-4B1E-9282-150C3C3EA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534" y="4525350"/>
            <a:ext cx="1876687" cy="952633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4AAD97BB-E1F9-45D5-AFFE-CBA530478A19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1. DB </a:t>
            </a:r>
            <a:r>
              <a:rPr lang="ko-KR" altLang="en-US" dirty="0"/>
              <a:t>연결 관련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2311</Words>
  <Application>Microsoft Office PowerPoint</Application>
  <PresentationFormat>와이드스크린</PresentationFormat>
  <Paragraphs>657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NanumSquare_ac Bold</vt:lpstr>
      <vt:lpstr>NanumSquare_ac Regular</vt:lpstr>
      <vt:lpstr>NanumSquareRound Bold</vt:lpstr>
      <vt:lpstr>NanumSquareRound Regular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ppyh09 ppyh09</cp:lastModifiedBy>
  <cp:revision>210</cp:revision>
  <dcterms:modified xsi:type="dcterms:W3CDTF">2022-04-28T08:41:23Z</dcterms:modified>
</cp:coreProperties>
</file>